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vml" ContentType="application/vnd.openxmlformats-officedocument.vmlDrawing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37"/>
  </p:notesMasterIdLst>
  <p:handoutMasterIdLst>
    <p:handoutMasterId r:id="rId38"/>
  </p:handoutMasterIdLst>
  <p:sldIdLst>
    <p:sldId id="594" r:id="rId2"/>
    <p:sldId id="725" r:id="rId3"/>
    <p:sldId id="730" r:id="rId4"/>
    <p:sldId id="731" r:id="rId5"/>
    <p:sldId id="732" r:id="rId6"/>
    <p:sldId id="657" r:id="rId7"/>
    <p:sldId id="722" r:id="rId8"/>
    <p:sldId id="726" r:id="rId9"/>
    <p:sldId id="661" r:id="rId10"/>
    <p:sldId id="663" r:id="rId11"/>
    <p:sldId id="692" r:id="rId12"/>
    <p:sldId id="693" r:id="rId13"/>
    <p:sldId id="720" r:id="rId14"/>
    <p:sldId id="727" r:id="rId15"/>
    <p:sldId id="729" r:id="rId16"/>
    <p:sldId id="728" r:id="rId17"/>
    <p:sldId id="694" r:id="rId18"/>
    <p:sldId id="711" r:id="rId19"/>
    <p:sldId id="704" r:id="rId20"/>
    <p:sldId id="688" r:id="rId21"/>
    <p:sldId id="697" r:id="rId22"/>
    <p:sldId id="667" r:id="rId23"/>
    <p:sldId id="700" r:id="rId24"/>
    <p:sldId id="699" r:id="rId25"/>
    <p:sldId id="698" r:id="rId26"/>
    <p:sldId id="719" r:id="rId27"/>
    <p:sldId id="718" r:id="rId28"/>
    <p:sldId id="707" r:id="rId29"/>
    <p:sldId id="708" r:id="rId30"/>
    <p:sldId id="709" r:id="rId31"/>
    <p:sldId id="680" r:id="rId32"/>
    <p:sldId id="682" r:id="rId33"/>
    <p:sldId id="713" r:id="rId34"/>
    <p:sldId id="685" r:id="rId35"/>
    <p:sldId id="634" r:id="rId36"/>
  </p:sldIdLst>
  <p:sldSz cx="9144000" cy="6858000" type="screen4x3"/>
  <p:notesSz cx="6797675" cy="9928225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edicke, Michael" initials="G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12437"/>
    <a:srgbClr val="939A9E"/>
    <a:srgbClr val="EAEEEF"/>
    <a:srgbClr val="8F969B"/>
    <a:srgbClr val="46091A"/>
    <a:srgbClr val="FAFAFA"/>
    <a:srgbClr val="136488"/>
    <a:srgbClr val="5394B2"/>
    <a:srgbClr val="5E9B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3" autoAdjust="0"/>
    <p:restoredTop sz="94675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4156"/>
        <p:guide orient="horz"/>
        <p:guide orient="horz" pos="482"/>
        <p:guide orient="horz" pos="3974"/>
        <p:guide orient="horz" pos="618"/>
        <p:guide orient="horz" pos="1044"/>
        <p:guide orient="horz" pos="3838"/>
        <p:guide orient="horz" pos="845"/>
        <p:guide orient="horz" pos="2886"/>
        <p:guide orient="horz" pos="1207"/>
        <p:guide orient="horz" pos="1842"/>
        <p:guide orient="horz" pos="3385"/>
        <p:guide pos="612"/>
        <p:guide pos="1066"/>
        <p:guide pos="2336"/>
        <p:guide pos="2880"/>
        <p:guide pos="249"/>
      </p:guideLst>
    </p:cSldViewPr>
  </p:slideViewPr>
  <p:outlineViewPr>
    <p:cViewPr>
      <p:scale>
        <a:sx n="33" d="100"/>
        <a:sy n="33" d="100"/>
      </p:scale>
      <p:origin x="0" y="167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3336" y="-120"/>
      </p:cViewPr>
      <p:guideLst>
        <p:guide orient="horz" pos="3129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CBERD\VTIV\Themen\Projekte\FB-Fahrzeugsicherheit\Aktuell\z_GDV-USER_Datenbank_Analysen\FB_Fahrzeugsicherheit\Man\Motorrad-Unf-Statis-2014-V2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677118618296622"/>
          <c:y val="5.9618098890376454E-2"/>
          <c:w val="0.76144195464330866"/>
          <c:h val="0.875000113458440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ln w="12700"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ln w="12700"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</c:spPr>
          </c:dPt>
          <c:val>
            <c:numRef>
              <c:f>'1bis2Beteil2014'!$C$16:$C$17</c:f>
              <c:numCache>
                <c:formatCode>#,##0</c:formatCode>
                <c:ptCount val="2"/>
                <c:pt idx="0">
                  <c:v>5547</c:v>
                </c:pt>
                <c:pt idx="1">
                  <c:v>5050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677118618296622"/>
          <c:y val="5.9618098890376454E-2"/>
          <c:w val="0.76144195464330866"/>
          <c:h val="0.875000113458440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ln w="12700"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ln w="12700"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</c:spPr>
          </c:dPt>
          <c:val>
            <c:numRef>
              <c:f>'1bis2Beteil2014'!$C$16:$C$17</c:f>
              <c:numCache>
                <c:formatCode>#,##0</c:formatCode>
                <c:ptCount val="2"/>
                <c:pt idx="0">
                  <c:v>5547</c:v>
                </c:pt>
                <c:pt idx="1">
                  <c:v>5050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0762402715896874E-2"/>
          <c:y val="9.5591690691340866E-2"/>
          <c:w val="0.97359406758274158"/>
          <c:h val="0.80881684651936603"/>
        </c:manualLayout>
      </c:layout>
      <c:barChart>
        <c:barDir val="col"/>
        <c:grouping val="percentStacked"/>
        <c:varyColors val="0"/>
        <c:ser>
          <c:idx val="2"/>
          <c:order val="0"/>
          <c:spPr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c:spPr>
          <c:invertIfNegative val="0"/>
          <c:val>
            <c:numRef>
              <c:f>'1bis2Beteil2014'!$O$18</c:f>
              <c:numCache>
                <c:formatCode>#,##0</c:formatCode>
                <c:ptCount val="1"/>
                <c:pt idx="0">
                  <c:v>3602</c:v>
                </c:pt>
              </c:numCache>
            </c:numRef>
          </c:val>
        </c:ser>
        <c:ser>
          <c:idx val="0"/>
          <c:order val="1"/>
          <c:spPr>
            <a:solidFill>
              <a:schemeClr val="tx1">
                <a:lumMod val="65000"/>
                <a:lumOff val="35000"/>
              </a:schemeClr>
            </a:solidFill>
            <a:ln w="19050">
              <a:solidFill>
                <a:schemeClr val="tx1"/>
              </a:solidFill>
            </a:ln>
          </c:spPr>
          <c:invertIfNegative val="0"/>
          <c:val>
            <c:numRef>
              <c:f>'1bis2Beteil2014'!$O$17</c:f>
              <c:numCache>
                <c:formatCode>#,##0</c:formatCode>
                <c:ptCount val="1"/>
              </c:numCache>
            </c:numRef>
          </c:val>
        </c:ser>
        <c:ser>
          <c:idx val="1"/>
          <c:order val="2"/>
          <c:spPr>
            <a:solidFill>
              <a:schemeClr val="tx1">
                <a:lumMod val="85000"/>
                <a:lumOff val="15000"/>
              </a:schemeClr>
            </a:solidFill>
            <a:ln w="12700">
              <a:solidFill>
                <a:schemeClr val="tx1"/>
              </a:solidFill>
            </a:ln>
          </c:spPr>
          <c:invertIfNegative val="0"/>
          <c:val>
            <c:numRef>
              <c:f>'1bis2Beteil2014'!$O$16</c:f>
              <c:numCache>
                <c:formatCode>#,##0</c:formatCode>
                <c:ptCount val="1"/>
                <c:pt idx="0">
                  <c:v>2303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"/>
        <c:overlap val="100"/>
        <c:axId val="28231168"/>
        <c:axId val="28232704"/>
      </c:barChart>
      <c:catAx>
        <c:axId val="28231168"/>
        <c:scaling>
          <c:orientation val="minMax"/>
        </c:scaling>
        <c:delete val="1"/>
        <c:axPos val="b"/>
        <c:majorTickMark val="none"/>
        <c:minorTickMark val="none"/>
        <c:tickLblPos val="nextTo"/>
        <c:crossAx val="28232704"/>
        <c:crosses val="autoZero"/>
        <c:auto val="1"/>
        <c:lblAlgn val="ctr"/>
        <c:lblOffset val="100"/>
        <c:noMultiLvlLbl val="0"/>
      </c:catAx>
      <c:valAx>
        <c:axId val="2823270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82311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0.15005</cdr:x>
      <cdr:y>0.38871</cdr:y>
    </cdr:from>
    <cdr:to>
      <cdr:x>0.47848</cdr:x>
      <cdr:y>0.51403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761554" y="1711157"/>
          <a:ext cx="1666860" cy="5516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400" dirty="0">
              <a:solidFill>
                <a:schemeClr val="bg1"/>
              </a:solidFill>
            </a:rPr>
            <a:t>Alleinunfälle; n=5.050</a:t>
          </a:r>
          <a:r>
            <a:rPr lang="de-DE" sz="1400" baseline="0" dirty="0">
              <a:solidFill>
                <a:schemeClr val="bg1"/>
              </a:solidFill>
            </a:rPr>
            <a:t> =</a:t>
          </a:r>
          <a:r>
            <a:rPr lang="de-DE" sz="1400" dirty="0">
              <a:solidFill>
                <a:schemeClr val="bg1"/>
              </a:solidFill>
            </a:rPr>
            <a:t>48%</a:t>
          </a:r>
        </a:p>
      </cdr:txBody>
    </cdr:sp>
  </cdr:relSizeAnchor>
  <cdr:relSizeAnchor xmlns:cdr="http://schemas.openxmlformats.org/drawingml/2006/chartDrawing">
    <cdr:from>
      <cdr:x>0.48713</cdr:x>
      <cdr:y>0.43505</cdr:y>
    </cdr:from>
    <cdr:to>
      <cdr:x>0.86624</cdr:x>
      <cdr:y>0.59741</cdr:y>
    </cdr:to>
    <cdr:sp macro="" textlink="">
      <cdr:nvSpPr>
        <cdr:cNvPr id="3" name="Textfeld 1"/>
        <cdr:cNvSpPr txBox="1"/>
      </cdr:nvSpPr>
      <cdr:spPr>
        <a:xfrm xmlns:a="http://schemas.openxmlformats.org/drawingml/2006/main">
          <a:off x="2472283" y="1915141"/>
          <a:ext cx="1924074" cy="7147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400" dirty="0">
              <a:solidFill>
                <a:schemeClr val="bg1"/>
              </a:solidFill>
            </a:rPr>
            <a:t>Unfälle m. 2Beteiligten; n=5.547</a:t>
          </a:r>
          <a:r>
            <a:rPr lang="de-DE" sz="1400" baseline="0" dirty="0">
              <a:solidFill>
                <a:schemeClr val="bg1"/>
              </a:solidFill>
            </a:rPr>
            <a:t> =52</a:t>
          </a:r>
          <a:r>
            <a:rPr lang="de-DE" sz="1400" dirty="0">
              <a:solidFill>
                <a:schemeClr val="bg1"/>
              </a:solidFill>
            </a:rPr>
            <a:t>%; (5.905 Beteiligte)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0.15005</cdr:x>
      <cdr:y>0.38871</cdr:y>
    </cdr:from>
    <cdr:to>
      <cdr:x>0.49021</cdr:x>
      <cdr:y>0.53383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678229" y="1463125"/>
          <a:ext cx="1537539" cy="5462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400" dirty="0">
              <a:solidFill>
                <a:schemeClr val="bg1"/>
              </a:solidFill>
            </a:rPr>
            <a:t>Alleinunfälle; </a:t>
          </a:r>
          <a:r>
            <a:rPr lang="de-DE" sz="1400" dirty="0" smtClean="0">
              <a:solidFill>
                <a:schemeClr val="bg1"/>
              </a:solidFill>
            </a:rPr>
            <a:t>n=5.136</a:t>
          </a:r>
          <a:r>
            <a:rPr lang="de-DE" sz="1400" baseline="0" dirty="0" smtClean="0">
              <a:solidFill>
                <a:schemeClr val="bg1"/>
              </a:solidFill>
            </a:rPr>
            <a:t> </a:t>
          </a:r>
          <a:r>
            <a:rPr lang="de-DE" sz="1400" baseline="0" dirty="0">
              <a:solidFill>
                <a:schemeClr val="bg1"/>
              </a:solidFill>
            </a:rPr>
            <a:t>=</a:t>
          </a:r>
          <a:r>
            <a:rPr lang="de-DE" sz="1400" dirty="0" smtClean="0">
              <a:solidFill>
                <a:schemeClr val="bg1"/>
              </a:solidFill>
            </a:rPr>
            <a:t>49%</a:t>
          </a:r>
          <a:endParaRPr lang="de-DE" sz="14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0.49118</cdr:x>
      <cdr:y>0.39976</cdr:y>
    </cdr:from>
    <cdr:to>
      <cdr:x>0.87029</cdr:x>
      <cdr:y>0.56212</cdr:y>
    </cdr:to>
    <cdr:sp macro="" textlink="">
      <cdr:nvSpPr>
        <cdr:cNvPr id="3" name="Textfeld 1"/>
        <cdr:cNvSpPr txBox="1"/>
      </cdr:nvSpPr>
      <cdr:spPr>
        <a:xfrm xmlns:a="http://schemas.openxmlformats.org/drawingml/2006/main">
          <a:off x="2220150" y="1504727"/>
          <a:ext cx="1713586" cy="6111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400" dirty="0">
              <a:solidFill>
                <a:schemeClr val="bg1"/>
              </a:solidFill>
            </a:rPr>
            <a:t>Unfälle m. 2Beteiligten; </a:t>
          </a:r>
          <a:r>
            <a:rPr lang="de-DE" sz="1400" dirty="0" smtClean="0">
              <a:solidFill>
                <a:schemeClr val="bg1"/>
              </a:solidFill>
            </a:rPr>
            <a:t>n=5.453</a:t>
          </a:r>
          <a:r>
            <a:rPr lang="de-DE" sz="1400" baseline="0" dirty="0" smtClean="0">
              <a:solidFill>
                <a:schemeClr val="bg1"/>
              </a:solidFill>
            </a:rPr>
            <a:t> </a:t>
          </a:r>
          <a:r>
            <a:rPr lang="de-DE" sz="1400" baseline="0" dirty="0">
              <a:solidFill>
                <a:schemeClr val="bg1"/>
              </a:solidFill>
            </a:rPr>
            <a:t>=</a:t>
          </a:r>
          <a:r>
            <a:rPr lang="de-DE" sz="1400" baseline="0" dirty="0" smtClean="0">
              <a:solidFill>
                <a:schemeClr val="bg1"/>
              </a:solidFill>
            </a:rPr>
            <a:t>51</a:t>
          </a:r>
          <a:r>
            <a:rPr lang="de-DE" sz="1400" dirty="0" smtClean="0">
              <a:solidFill>
                <a:schemeClr val="bg1"/>
              </a:solidFill>
            </a:rPr>
            <a:t>%; </a:t>
          </a:r>
        </a:p>
        <a:p xmlns:a="http://schemas.openxmlformats.org/drawingml/2006/main">
          <a:endParaRPr lang="de-DE" sz="1400" dirty="0">
            <a:solidFill>
              <a:schemeClr val="bg1"/>
            </a:solidFill>
          </a:endParaRPr>
        </a:p>
        <a:p xmlns:a="http://schemas.openxmlformats.org/drawingml/2006/main">
          <a:r>
            <a:rPr lang="de-DE" sz="1400" dirty="0" smtClean="0">
              <a:solidFill>
                <a:schemeClr val="bg1"/>
              </a:solidFill>
            </a:rPr>
            <a:t>(5.794 Beteiligte)</a:t>
          </a:r>
          <a:endParaRPr lang="de-DE" sz="1400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6" y="3"/>
            <a:ext cx="2945659" cy="496410"/>
          </a:xfrm>
          <a:prstGeom prst="rect">
            <a:avLst/>
          </a:prstGeom>
        </p:spPr>
        <p:txBody>
          <a:bodyPr vert="horz" lIns="91139" tIns="45570" rIns="91139" bIns="4557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de-DE" dirty="0">
              <a:latin typeface="Arial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51" y="3"/>
            <a:ext cx="2945659" cy="496410"/>
          </a:xfrm>
          <a:prstGeom prst="rect">
            <a:avLst/>
          </a:prstGeom>
        </p:spPr>
        <p:txBody>
          <a:bodyPr vert="horz" lIns="91139" tIns="45570" rIns="91139" bIns="4557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8929EDFB-CACC-FD48-86A0-1AC462C77682}" type="datetimeFigureOut">
              <a:rPr lang="de-DE">
                <a:latin typeface="Arial"/>
              </a:rPr>
              <a:pPr>
                <a:defRPr/>
              </a:pPr>
              <a:t>19.05.2017</a:t>
            </a:fld>
            <a:endParaRPr lang="de-DE" dirty="0">
              <a:latin typeface="Arial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6" y="9430096"/>
            <a:ext cx="2945659" cy="496410"/>
          </a:xfrm>
          <a:prstGeom prst="rect">
            <a:avLst/>
          </a:prstGeom>
        </p:spPr>
        <p:txBody>
          <a:bodyPr vert="horz" lIns="91139" tIns="45570" rIns="91139" bIns="4557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de-DE" dirty="0">
              <a:latin typeface="Arial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51" y="9430096"/>
            <a:ext cx="2945659" cy="496410"/>
          </a:xfrm>
          <a:prstGeom prst="rect">
            <a:avLst/>
          </a:prstGeom>
        </p:spPr>
        <p:txBody>
          <a:bodyPr vert="horz" lIns="91139" tIns="45570" rIns="91139" bIns="45570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00574863-D831-234A-BFB1-F29B8411CF03}" type="slidenum">
              <a:rPr lang="de-DE">
                <a:latin typeface="Arial"/>
              </a:rPr>
              <a:pPr>
                <a:defRPr/>
              </a:pPr>
              <a:t>‹Nr.›</a:t>
            </a:fld>
            <a:endParaRPr lang="de-D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29793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6" y="3"/>
            <a:ext cx="2945659" cy="496410"/>
          </a:xfrm>
          <a:prstGeom prst="rect">
            <a:avLst/>
          </a:prstGeom>
        </p:spPr>
        <p:txBody>
          <a:bodyPr vert="horz" lIns="91139" tIns="45570" rIns="91139" bIns="4557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51" y="3"/>
            <a:ext cx="2945659" cy="496410"/>
          </a:xfrm>
          <a:prstGeom prst="rect">
            <a:avLst/>
          </a:prstGeom>
        </p:spPr>
        <p:txBody>
          <a:bodyPr vert="horz" wrap="square" lIns="91139" tIns="45570" rIns="91139" bIns="4557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/>
                <a:cs typeface="Arial" charset="0"/>
              </a:defRPr>
            </a:lvl1pPr>
          </a:lstStyle>
          <a:p>
            <a:pPr>
              <a:defRPr/>
            </a:pPr>
            <a:fld id="{0A5EB2AD-A8DF-5D4F-B84B-711C8DC44FA0}" type="datetimeFigureOut">
              <a:rPr lang="en-GB" smtClean="0"/>
              <a:pPr>
                <a:defRPr/>
              </a:pPr>
              <a:t>19/05/2017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39" tIns="45570" rIns="91139" bIns="45570" rtlCol="0" anchor="ctr"/>
          <a:lstStyle/>
          <a:p>
            <a:pPr lvl="0"/>
            <a:endParaRPr lang="en-GB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11"/>
            <a:ext cx="5438140" cy="4467702"/>
          </a:xfrm>
          <a:prstGeom prst="rect">
            <a:avLst/>
          </a:prstGeom>
        </p:spPr>
        <p:txBody>
          <a:bodyPr vert="horz" wrap="square" lIns="91139" tIns="45570" rIns="91139" bIns="455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6" y="9430096"/>
            <a:ext cx="2945659" cy="496410"/>
          </a:xfrm>
          <a:prstGeom prst="rect">
            <a:avLst/>
          </a:prstGeom>
        </p:spPr>
        <p:txBody>
          <a:bodyPr vert="horz" lIns="91139" tIns="45570" rIns="91139" bIns="4557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51" y="9430096"/>
            <a:ext cx="2945659" cy="496410"/>
          </a:xfrm>
          <a:prstGeom prst="rect">
            <a:avLst/>
          </a:prstGeom>
        </p:spPr>
        <p:txBody>
          <a:bodyPr vert="horz" wrap="square" lIns="91139" tIns="45570" rIns="91139" bIns="4557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/>
                <a:cs typeface="Arial" charset="0"/>
              </a:defRPr>
            </a:lvl1pPr>
          </a:lstStyle>
          <a:p>
            <a:pPr>
              <a:defRPr/>
            </a:pPr>
            <a:fld id="{A8863589-2EAE-314F-88AE-50B88025FFC2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74537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endParaRPr lang="de-DE" altLang="de-DE" dirty="0" smtClean="0">
              <a:latin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863589-2EAE-314F-88AE-50B88025FFC2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6707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9DE0CB7D-F789-4C3A-B032-543730547392}" type="slidenum">
              <a:rPr lang="de-DE" altLang="de-DE" smtClean="0">
                <a:latin typeface="Times" charset="0"/>
              </a:rPr>
              <a:pPr/>
              <a:t>24</a:t>
            </a:fld>
            <a:endParaRPr lang="de-DE" altLang="de-DE" smtClean="0">
              <a:latin typeface="Times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333" y="4716023"/>
            <a:ext cx="5439010" cy="4467934"/>
          </a:xfrm>
          <a:noFill/>
        </p:spPr>
        <p:txBody>
          <a:bodyPr/>
          <a:lstStyle/>
          <a:p>
            <a:pPr eaLnBrk="1" hangingPunct="1"/>
            <a:endParaRPr lang="en-GB" alt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9DE0CB7D-F789-4C3A-B032-543730547392}" type="slidenum">
              <a:rPr lang="de-DE" altLang="de-DE" smtClean="0">
                <a:latin typeface="Times" charset="0"/>
              </a:rPr>
              <a:pPr/>
              <a:t>25</a:t>
            </a:fld>
            <a:endParaRPr lang="de-DE" altLang="de-DE" smtClean="0">
              <a:latin typeface="Times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333" y="4716023"/>
            <a:ext cx="5439010" cy="4467934"/>
          </a:xfrm>
          <a:noFill/>
        </p:spPr>
        <p:txBody>
          <a:bodyPr/>
          <a:lstStyle/>
          <a:p>
            <a:pPr eaLnBrk="1" hangingPunct="1"/>
            <a:endParaRPr lang="en-GB" alt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863589-2EAE-314F-88AE-50B88025FFC2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7759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9DE0CB7D-F789-4C3A-B032-543730547392}" type="slidenum">
              <a:rPr lang="de-DE" altLang="de-DE" smtClean="0">
                <a:latin typeface="Times" charset="0"/>
              </a:rPr>
              <a:pPr/>
              <a:t>34</a:t>
            </a:fld>
            <a:endParaRPr lang="de-DE" altLang="de-DE" smtClean="0">
              <a:latin typeface="Times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333" y="4716023"/>
            <a:ext cx="5439010" cy="4467934"/>
          </a:xfrm>
          <a:noFill/>
        </p:spPr>
        <p:txBody>
          <a:bodyPr/>
          <a:lstStyle/>
          <a:p>
            <a:pPr eaLnBrk="1" hangingPunct="1"/>
            <a:endParaRPr lang="en-GB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r>
              <a:rPr lang="de-DE" altLang="de-DE" dirty="0" smtClean="0">
                <a:latin typeface="Arial" charset="0"/>
              </a:rPr>
              <a:t>2015: 383</a:t>
            </a:r>
            <a:r>
              <a:rPr lang="de-DE" altLang="de-DE" baseline="0" dirty="0" smtClean="0">
                <a:latin typeface="Arial" charset="0"/>
              </a:rPr>
              <a:t> GT, 14.224 SV, 63.535 LV</a:t>
            </a:r>
            <a:endParaRPr lang="de-DE" altLang="de-DE" dirty="0" smtClean="0">
              <a:latin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863589-2EAE-314F-88AE-50B88025FFC2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670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61% aller Getöteten auf Landstraßen, jeder dritte davon</a:t>
            </a:r>
            <a:r>
              <a:rPr lang="de-DE" baseline="0" dirty="0" smtClean="0"/>
              <a:t> bei </a:t>
            </a:r>
            <a:r>
              <a:rPr lang="de-DE" dirty="0" smtClean="0"/>
              <a:t>Aufprall auf Bäume</a:t>
            </a:r>
          </a:p>
          <a:p>
            <a:r>
              <a:rPr lang="de-DE" dirty="0" smtClean="0"/>
              <a:t>28% aller Getöteten auf Innerortsstraßen, hier besonders Fußgänger betroffen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C7BE0-3D35-419D-978C-35A65FAB4782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8609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863589-2EAE-314F-88AE-50B88025FFC2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0656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863589-2EAE-314F-88AE-50B88025FFC2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0656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863589-2EAE-314F-88AE-50B88025FFC2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0656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863589-2EAE-314F-88AE-50B88025FFC2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2480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0">
              <a:defRPr/>
            </a:pPr>
            <a:r>
              <a:rPr lang="de-DE" altLang="de-DE" dirty="0" smtClean="0">
                <a:latin typeface="Arial" charset="0"/>
              </a:rPr>
              <a:t>2015: 537</a:t>
            </a:r>
            <a:r>
              <a:rPr lang="de-DE" altLang="de-DE" baseline="0" dirty="0" smtClean="0">
                <a:latin typeface="Arial" charset="0"/>
              </a:rPr>
              <a:t> GT FG, 7..792 SV FG, 23.281 LV </a:t>
            </a:r>
            <a:r>
              <a:rPr lang="de-DE" altLang="de-DE" baseline="0" dirty="0" err="1" smtClean="0">
                <a:latin typeface="Arial" charset="0"/>
              </a:rPr>
              <a:t>Fg</a:t>
            </a:r>
            <a:r>
              <a:rPr lang="de-DE" altLang="de-DE" baseline="0" dirty="0" smtClean="0">
                <a:latin typeface="Arial" charset="0"/>
              </a:rPr>
              <a:t>.</a:t>
            </a:r>
            <a:endParaRPr lang="de-DE" altLang="de-DE" dirty="0" smtClean="0">
              <a:latin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863589-2EAE-314F-88AE-50B88025FFC2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6707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863589-2EAE-314F-88AE-50B88025FFC2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2480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2890" y="1988840"/>
            <a:ext cx="8496300" cy="796925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pic>
        <p:nvPicPr>
          <p:cNvPr id="9" name="Bild 7" descr="Bildschirmfoto 2014-05-30 um 13.59.28.png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6241"/>
            <a:ext cx="9144000" cy="2781759"/>
          </a:xfrm>
          <a:prstGeom prst="rect">
            <a:avLst/>
          </a:prstGeom>
        </p:spPr>
      </p:pic>
      <p:pic>
        <p:nvPicPr>
          <p:cNvPr id="10" name="Bild 18" descr="Bildschirmfoto 2014-05-30 um 13.59.28.png"/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4" b="17011"/>
          <a:stretch/>
        </p:blipFill>
        <p:spPr>
          <a:xfrm>
            <a:off x="0" y="4956073"/>
            <a:ext cx="9144000" cy="14972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83845" y="2891482"/>
            <a:ext cx="8496300" cy="4318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Untertitel durch Klicken hinzufügen</a:t>
            </a:r>
            <a:endParaRPr lang="de-DE" dirty="0"/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83845" y="3429000"/>
            <a:ext cx="8496300" cy="4318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Untertitel durch Klicken hinzufügen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43" y="332656"/>
            <a:ext cx="1433079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0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 mit ZwÜ + Inhalt zwei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83523" y="1649120"/>
            <a:ext cx="4104000" cy="4212000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76012" y="1649120"/>
            <a:ext cx="4104456" cy="4212000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296142" y="1158652"/>
            <a:ext cx="4104000" cy="34767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4706780" y="1158652"/>
            <a:ext cx="4104000" cy="34767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2" name="Titelplatzhalter 1"/>
          <p:cNvSpPr>
            <a:spLocks noGrp="1"/>
          </p:cNvSpPr>
          <p:nvPr>
            <p:ph type="title"/>
          </p:nvPr>
        </p:nvSpPr>
        <p:spPr bwMode="auto">
          <a:xfrm>
            <a:off x="296142" y="351706"/>
            <a:ext cx="8496300" cy="79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9" name="Foliennummernplatzhalter 1"/>
          <p:cNvSpPr>
            <a:spLocks noGrp="1"/>
          </p:cNvSpPr>
          <p:nvPr>
            <p:ph type="sldNum" sz="quarter" idx="16"/>
          </p:nvPr>
        </p:nvSpPr>
        <p:spPr>
          <a:xfrm>
            <a:off x="6650072" y="827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000" b="1" kern="1200" smtClean="0">
                <a:solidFill>
                  <a:srgbClr val="881D4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fld id="{EEB7F920-AAD2-4E96-AE4A-86CDEB0F5DB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17"/>
          </p:nvPr>
        </p:nvSpPr>
        <p:spPr>
          <a:xfrm>
            <a:off x="302421" y="636111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939A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3F09D-F141-4E25-8D9F-40B97184189C}" type="datetime1">
              <a:rPr lang="en-GB" smtClean="0"/>
              <a:t>19/05/2017</a:t>
            </a:fld>
            <a:endParaRPr lang="en-GB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7503" y="5957665"/>
            <a:ext cx="7056000" cy="169277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939A9E"/>
                </a:solidFill>
              </a:defRPr>
            </a:lvl1pPr>
          </a:lstStyle>
          <a:p>
            <a:pPr lvl="0"/>
            <a:r>
              <a:rPr lang="de-DE" dirty="0" smtClean="0"/>
              <a:t>hier: Anmerkung, Sternchen</a:t>
            </a:r>
            <a:endParaRPr lang="de-DE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86558" y="6170401"/>
            <a:ext cx="3312000" cy="169277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939A9E"/>
                </a:solidFill>
              </a:defRPr>
            </a:lvl1pPr>
          </a:lstStyle>
          <a:p>
            <a:pPr lvl="0"/>
            <a:r>
              <a:rPr lang="de-DE" dirty="0" smtClean="0"/>
              <a:t>hier: Quellenangabe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9829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grammplatzhalter 7"/>
          <p:cNvSpPr>
            <a:spLocks noGrp="1"/>
          </p:cNvSpPr>
          <p:nvPr>
            <p:ph type="chart" sz="quarter" idx="13"/>
          </p:nvPr>
        </p:nvSpPr>
        <p:spPr>
          <a:xfrm>
            <a:off x="323528" y="1340768"/>
            <a:ext cx="8496944" cy="4536000"/>
          </a:xfrm>
        </p:spPr>
        <p:txBody>
          <a:bodyPr rtlCol="0">
            <a:norm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 smtClean="0"/>
              <a:t>Diagramm durch Klicken auf Symbol hinzufügen</a:t>
            </a:r>
            <a:endParaRPr lang="en-GB" noProof="0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 bwMode="auto">
          <a:xfrm>
            <a:off x="296142" y="351706"/>
            <a:ext cx="8496300" cy="79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6650072" y="827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000" b="1" kern="1200" smtClean="0">
                <a:solidFill>
                  <a:srgbClr val="881D4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fld id="{EEB7F920-AAD2-4E96-AE4A-86CDEB0F5DB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302421" y="636111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939A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3F09D-F141-4E25-8D9F-40B97184189C}" type="datetime1">
              <a:rPr lang="en-GB" smtClean="0"/>
              <a:t>19/05/2017</a:t>
            </a:fld>
            <a:endParaRPr lang="en-GB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7503" y="5957665"/>
            <a:ext cx="7056000" cy="169277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939A9E"/>
                </a:solidFill>
              </a:defRPr>
            </a:lvl1pPr>
          </a:lstStyle>
          <a:p>
            <a:pPr lvl="0"/>
            <a:r>
              <a:rPr lang="de-DE" dirty="0" smtClean="0"/>
              <a:t>hier: Anmerkung, Sternchen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86558" y="6170401"/>
            <a:ext cx="3312000" cy="169277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939A9E"/>
                </a:solidFill>
              </a:defRPr>
            </a:lvl1pPr>
          </a:lstStyle>
          <a:p>
            <a:pPr lvl="0"/>
            <a:r>
              <a:rPr lang="de-DE" dirty="0" smtClean="0"/>
              <a:t>hier: Quellenangabe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1995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 und Diagramm + Text zwei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grammplatzhalter 7"/>
          <p:cNvSpPr>
            <a:spLocks noGrp="1"/>
          </p:cNvSpPr>
          <p:nvPr>
            <p:ph type="chart" sz="quarter" idx="13"/>
          </p:nvPr>
        </p:nvSpPr>
        <p:spPr>
          <a:xfrm>
            <a:off x="323528" y="1341438"/>
            <a:ext cx="4248472" cy="4536000"/>
          </a:xfrm>
        </p:spPr>
        <p:txBody>
          <a:bodyPr rtlCol="0">
            <a:norm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 smtClean="0"/>
              <a:t>Diagramm durch Klicken auf Symbol hinzufügen</a:t>
            </a:r>
            <a:endParaRPr lang="en-GB" noProof="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4643438" y="1341438"/>
            <a:ext cx="4177034" cy="4536000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0" name="Titelplatzhalter 1"/>
          <p:cNvSpPr>
            <a:spLocks noGrp="1"/>
          </p:cNvSpPr>
          <p:nvPr>
            <p:ph type="title"/>
          </p:nvPr>
        </p:nvSpPr>
        <p:spPr bwMode="auto">
          <a:xfrm>
            <a:off x="296142" y="351706"/>
            <a:ext cx="8496300" cy="79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11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6650072" y="827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000" b="1" kern="1200" smtClean="0">
                <a:solidFill>
                  <a:srgbClr val="881D4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fld id="{EEB7F920-AAD2-4E96-AE4A-86CDEB0F5DB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302421" y="636111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939A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3F09D-F141-4E25-8D9F-40B97184189C}" type="datetime1">
              <a:rPr lang="en-GB" smtClean="0"/>
              <a:t>19/05/2017</a:t>
            </a:fld>
            <a:endParaRPr lang="en-GB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7503" y="5957665"/>
            <a:ext cx="7056000" cy="169277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939A9E"/>
                </a:solidFill>
              </a:defRPr>
            </a:lvl1pPr>
          </a:lstStyle>
          <a:p>
            <a:pPr lvl="0"/>
            <a:r>
              <a:rPr lang="de-DE" dirty="0" smtClean="0"/>
              <a:t>hier: Anmerkung, Sternchen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86558" y="6170401"/>
            <a:ext cx="3312000" cy="169277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939A9E"/>
                </a:solidFill>
              </a:defRPr>
            </a:lvl1pPr>
          </a:lstStyle>
          <a:p>
            <a:pPr lvl="0"/>
            <a:r>
              <a:rPr lang="de-DE" dirty="0" smtClean="0"/>
              <a:t>hier: Quellenangabe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615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6650072" y="827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000" b="1" kern="1200" smtClean="0">
                <a:solidFill>
                  <a:srgbClr val="881D4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fld id="{EEB7F920-AAD2-4E96-AE4A-86CDEB0F5DB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302421" y="636111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939A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3F09D-F141-4E25-8D9F-40B97184189C}" type="datetime1">
              <a:rPr lang="en-GB" smtClean="0"/>
              <a:t>19/05/2017</a:t>
            </a:fld>
            <a:endParaRPr lang="en-GB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7503" y="5957665"/>
            <a:ext cx="7056000" cy="169277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939A9E"/>
                </a:solidFill>
              </a:defRPr>
            </a:lvl1pPr>
          </a:lstStyle>
          <a:p>
            <a:pPr lvl="0"/>
            <a:r>
              <a:rPr lang="de-DE" dirty="0" smtClean="0"/>
              <a:t>hier: Anmerkung, Sternchen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86558" y="6170401"/>
            <a:ext cx="3312000" cy="169277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939A9E"/>
                </a:solidFill>
              </a:defRPr>
            </a:lvl1pPr>
          </a:lstStyle>
          <a:p>
            <a:pPr lvl="0"/>
            <a:r>
              <a:rPr lang="de-DE" dirty="0" smtClean="0"/>
              <a:t>hier: Quellenangabe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6173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da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Bildschirmfoto 2014-05-30 um 13.59.28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7058"/>
            <a:ext cx="9144000" cy="2781759"/>
          </a:xfrm>
          <a:prstGeom prst="rect">
            <a:avLst/>
          </a:prstGeom>
        </p:spPr>
      </p:pic>
      <p:sp>
        <p:nvSpPr>
          <p:cNvPr id="13" name="Untertitel 1"/>
          <p:cNvSpPr txBox="1">
            <a:spLocks/>
          </p:cNvSpPr>
          <p:nvPr userDrawn="1"/>
        </p:nvSpPr>
        <p:spPr bwMode="auto">
          <a:xfrm>
            <a:off x="2771775" y="908720"/>
            <a:ext cx="511259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de-DE" sz="1400" dirty="0" smtClean="0">
                <a:solidFill>
                  <a:schemeClr val="accent1"/>
                </a:solidFill>
                <a:latin typeface="Arial"/>
              </a:rPr>
              <a:t>Gesamtverband der Deutschen Versicherungswirtschaft</a:t>
            </a:r>
            <a:r>
              <a:rPr lang="de-DE" sz="1400" baseline="0" dirty="0" smtClean="0">
                <a:solidFill>
                  <a:schemeClr val="accent1"/>
                </a:solidFill>
                <a:latin typeface="Arial"/>
              </a:rPr>
              <a:t> e. V.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de-DE" sz="1400" baseline="0" dirty="0" smtClean="0">
                <a:solidFill>
                  <a:schemeClr val="accent1"/>
                </a:solidFill>
                <a:latin typeface="Arial"/>
              </a:rPr>
              <a:t>Unfallforschung der Versicherer</a:t>
            </a:r>
            <a:endParaRPr lang="de-DE" sz="1400" dirty="0" smtClean="0">
              <a:solidFill>
                <a:schemeClr val="accent1"/>
              </a:solidFill>
              <a:latin typeface="Arial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de-DE" sz="1400" dirty="0" smtClean="0">
                <a:solidFill>
                  <a:schemeClr val="accent1"/>
                </a:solidFill>
                <a:latin typeface="Arial"/>
              </a:rPr>
              <a:t>Wilhelmstraße </a:t>
            </a:r>
            <a:r>
              <a:rPr lang="de-DE" sz="1400" dirty="0">
                <a:solidFill>
                  <a:schemeClr val="accent1"/>
                </a:solidFill>
                <a:latin typeface="Arial"/>
              </a:rPr>
              <a:t>43 / 43 G, D-10117 Berlin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de-DE" sz="1400" dirty="0">
                <a:solidFill>
                  <a:schemeClr val="accent1"/>
                </a:solidFill>
                <a:latin typeface="Arial"/>
              </a:rPr>
              <a:t>Postfach 08 02 64, D-10002 Berlin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de-DE" sz="1400" dirty="0">
                <a:solidFill>
                  <a:schemeClr val="accent1"/>
                </a:solidFill>
                <a:latin typeface="Arial"/>
              </a:rPr>
              <a:t>Tel.: +49 30 </a:t>
            </a:r>
            <a:r>
              <a:rPr lang="de-DE" sz="1400" dirty="0" smtClean="0">
                <a:solidFill>
                  <a:schemeClr val="accent1"/>
                </a:solidFill>
                <a:latin typeface="Arial"/>
              </a:rPr>
              <a:t>2020-5821</a:t>
            </a:r>
            <a:endParaRPr lang="de-DE" sz="1400" dirty="0">
              <a:solidFill>
                <a:schemeClr val="accent1"/>
              </a:solidFill>
              <a:latin typeface="Arial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de-DE" sz="1400" dirty="0">
                <a:solidFill>
                  <a:schemeClr val="accent1"/>
                </a:solidFill>
                <a:latin typeface="Arial"/>
              </a:rPr>
              <a:t>Fax: </a:t>
            </a:r>
            <a:r>
              <a:rPr lang="de-DE" sz="1400" dirty="0" smtClean="0">
                <a:solidFill>
                  <a:schemeClr val="accent1"/>
                </a:solidFill>
                <a:latin typeface="Arial"/>
              </a:rPr>
              <a:t>+</a:t>
            </a:r>
            <a:r>
              <a:rPr lang="de-DE" sz="1400" dirty="0">
                <a:solidFill>
                  <a:schemeClr val="accent1"/>
                </a:solidFill>
                <a:latin typeface="Arial"/>
              </a:rPr>
              <a:t>49 30 </a:t>
            </a:r>
            <a:r>
              <a:rPr lang="de-DE" sz="1400" dirty="0" smtClean="0">
                <a:solidFill>
                  <a:schemeClr val="accent1"/>
                </a:solidFill>
                <a:latin typeface="Arial"/>
              </a:rPr>
              <a:t>2020-6633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de-DE" sz="1400" dirty="0">
                <a:solidFill>
                  <a:schemeClr val="accent1"/>
                </a:solidFill>
                <a:latin typeface="Arial"/>
              </a:rPr>
              <a:t/>
            </a:r>
            <a:br>
              <a:rPr lang="de-DE" sz="1400" dirty="0">
                <a:solidFill>
                  <a:schemeClr val="accent1"/>
                </a:solidFill>
                <a:latin typeface="Arial"/>
              </a:rPr>
            </a:br>
            <a:r>
              <a:rPr lang="de-DE" sz="1400" dirty="0">
                <a:solidFill>
                  <a:schemeClr val="accent1"/>
                </a:solidFill>
                <a:latin typeface="Arial"/>
              </a:rPr>
              <a:t>      </a:t>
            </a:r>
            <a:r>
              <a:rPr lang="de-DE" sz="1400" dirty="0" smtClean="0">
                <a:solidFill>
                  <a:schemeClr val="accent1"/>
                </a:solidFill>
                <a:latin typeface="Arial"/>
              </a:rPr>
              <a:t/>
            </a:r>
            <a:br>
              <a:rPr lang="de-DE" sz="1400" dirty="0" smtClean="0">
                <a:solidFill>
                  <a:schemeClr val="accent1"/>
                </a:solidFill>
                <a:latin typeface="Arial"/>
              </a:rPr>
            </a:br>
            <a:r>
              <a:rPr lang="de-DE" sz="1400" dirty="0" smtClean="0">
                <a:solidFill>
                  <a:schemeClr val="accent1"/>
                </a:solidFill>
                <a:latin typeface="Arial"/>
              </a:rPr>
              <a:t>www.udv.de  |         </a:t>
            </a:r>
            <a:endParaRPr lang="de-DE" sz="1400" u="sng" dirty="0">
              <a:solidFill>
                <a:schemeClr val="accent1"/>
              </a:solidFill>
              <a:latin typeface="Arial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GB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19" name="Grafik 18"/>
          <p:cNvPicPr/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766" y="3289166"/>
            <a:ext cx="643890" cy="6438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36180"/>
            <a:ext cx="1731963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35" y="332656"/>
            <a:ext cx="1433079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14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9625" y="946150"/>
            <a:ext cx="7772400" cy="5159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895350" y="2152650"/>
            <a:ext cx="7772400" cy="2720975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20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27994-83D8-4FE1-8096-BC6BA53F969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13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0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31242-3B84-4F54-B831-9B1BE11C497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85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95350" y="2152650"/>
            <a:ext cx="3810000" cy="2720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57750" y="2152650"/>
            <a:ext cx="3810000" cy="2720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0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D7694-2D4E-49A9-8C3A-58976CFF015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40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A3F60-8C69-46DA-ADC3-45C26AA46DE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8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 mit ZwÜ + Text (Aufz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296142" y="1153105"/>
            <a:ext cx="8496944" cy="34767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8"/>
          </p:nvPr>
        </p:nvSpPr>
        <p:spPr>
          <a:xfrm>
            <a:off x="283523" y="1649120"/>
            <a:ext cx="8496944" cy="4176000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 bwMode="auto">
          <a:xfrm>
            <a:off x="296142" y="351706"/>
            <a:ext cx="8496300" cy="79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11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6650072" y="827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000" b="1" kern="1200" smtClean="0">
                <a:solidFill>
                  <a:srgbClr val="881D4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fld id="{EEB7F920-AAD2-4E96-AE4A-86CDEB0F5DB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Datumsplatzhalter 3"/>
          <p:cNvSpPr>
            <a:spLocks noGrp="1"/>
          </p:cNvSpPr>
          <p:nvPr>
            <p:ph type="dt" sz="half" idx="2"/>
          </p:nvPr>
        </p:nvSpPr>
        <p:spPr>
          <a:xfrm>
            <a:off x="302421" y="636111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939A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3F09D-F141-4E25-8D9F-40B97184189C}" type="datetime1">
              <a:rPr lang="en-GB" smtClean="0"/>
              <a:t>19/05/2017</a:t>
            </a:fld>
            <a:endParaRPr lang="en-GB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7503" y="5957665"/>
            <a:ext cx="7056000" cy="169277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939A9E"/>
                </a:solidFill>
              </a:defRPr>
            </a:lvl1pPr>
          </a:lstStyle>
          <a:p>
            <a:pPr lvl="0"/>
            <a:r>
              <a:rPr lang="de-DE" dirty="0" smtClean="0"/>
              <a:t>hier: Anmerkung, Sternchen</a:t>
            </a:r>
            <a:endParaRPr lang="de-DE" dirty="0"/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86558" y="6170401"/>
            <a:ext cx="3312000" cy="169277"/>
          </a:xfrm>
          <a:noFill/>
        </p:spPr>
        <p:txBody>
          <a:bodyPr wrap="non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939A9E"/>
                </a:solidFill>
              </a:defRPr>
            </a:lvl1pPr>
          </a:lstStyle>
          <a:p>
            <a:pPr lvl="0"/>
            <a:r>
              <a:rPr lang="de-DE" dirty="0" smtClean="0"/>
              <a:t>hier: Quellenangabe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165304"/>
            <a:ext cx="1361496" cy="61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64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 mit ZwÜ + Text (ohne Aufz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8"/>
          </p:nvPr>
        </p:nvSpPr>
        <p:spPr>
          <a:xfrm>
            <a:off x="293048" y="1666670"/>
            <a:ext cx="8496944" cy="41760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" name="Titelplatzhalter 1"/>
          <p:cNvSpPr>
            <a:spLocks noGrp="1"/>
          </p:cNvSpPr>
          <p:nvPr>
            <p:ph type="title"/>
          </p:nvPr>
        </p:nvSpPr>
        <p:spPr bwMode="auto">
          <a:xfrm>
            <a:off x="296142" y="351706"/>
            <a:ext cx="8496300" cy="79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296142" y="1153105"/>
            <a:ext cx="8496944" cy="34767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6650072" y="827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000" b="1" kern="1200" smtClean="0">
                <a:solidFill>
                  <a:srgbClr val="881D4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fld id="{EEB7F920-AAD2-4E96-AE4A-86CDEB0F5DB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Datumsplatzhalter 3"/>
          <p:cNvSpPr>
            <a:spLocks noGrp="1"/>
          </p:cNvSpPr>
          <p:nvPr>
            <p:ph type="dt" sz="half" idx="2"/>
          </p:nvPr>
        </p:nvSpPr>
        <p:spPr>
          <a:xfrm>
            <a:off x="302421" y="636111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939A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3F09D-F141-4E25-8D9F-40B97184189C}" type="datetime1">
              <a:rPr lang="en-GB" smtClean="0"/>
              <a:t>19/05/2017</a:t>
            </a:fld>
            <a:endParaRPr lang="en-GB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7503" y="5957665"/>
            <a:ext cx="7056000" cy="169277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939A9E"/>
                </a:solidFill>
              </a:defRPr>
            </a:lvl1pPr>
          </a:lstStyle>
          <a:p>
            <a:pPr lvl="0"/>
            <a:r>
              <a:rPr lang="de-DE" dirty="0" smtClean="0"/>
              <a:t>hier: Anmerkung, Sternchen</a:t>
            </a:r>
            <a:endParaRPr lang="de-DE" dirty="0"/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86558" y="6170401"/>
            <a:ext cx="3312000" cy="169277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939A9E"/>
                </a:solidFill>
              </a:defRPr>
            </a:lvl1pPr>
          </a:lstStyle>
          <a:p>
            <a:pPr lvl="0"/>
            <a:r>
              <a:rPr lang="de-DE" dirty="0" smtClean="0"/>
              <a:t>hier: Quellenangabe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9252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 mit ZwÜ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1"/>
          <p:cNvSpPr>
            <a:spLocks noGrp="1"/>
          </p:cNvSpPr>
          <p:nvPr>
            <p:ph type="title"/>
          </p:nvPr>
        </p:nvSpPr>
        <p:spPr bwMode="auto">
          <a:xfrm>
            <a:off x="296142" y="351706"/>
            <a:ext cx="8496300" cy="79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14"/>
          </p:nvPr>
        </p:nvSpPr>
        <p:spPr>
          <a:xfrm>
            <a:off x="296142" y="1153105"/>
            <a:ext cx="8496944" cy="34767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6650072" y="827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000" b="1" kern="1200" smtClean="0">
                <a:solidFill>
                  <a:srgbClr val="881D4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fld id="{EEB7F920-AAD2-4E96-AE4A-86CDEB0F5DB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2914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6760" y="2900561"/>
            <a:ext cx="8496300" cy="7969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6650072" y="827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000" b="1" kern="1200" smtClean="0">
                <a:solidFill>
                  <a:srgbClr val="881D4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fld id="{EEB7F920-AAD2-4E96-AE4A-86CDEB0F5DB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302421" y="636111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939A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3F09D-F141-4E25-8D9F-40B97184189C}" type="datetime1">
              <a:rPr lang="en-GB" smtClean="0"/>
              <a:t>19/05/2017</a:t>
            </a:fld>
            <a:endParaRPr lang="en-GB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7503" y="5957665"/>
            <a:ext cx="7056000" cy="169277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939A9E"/>
                </a:solidFill>
              </a:defRPr>
            </a:lvl1pPr>
          </a:lstStyle>
          <a:p>
            <a:pPr lvl="0"/>
            <a:r>
              <a:rPr lang="de-DE" dirty="0" smtClean="0"/>
              <a:t>hier: Anmerkung, Sternchen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86558" y="6170401"/>
            <a:ext cx="3312000" cy="169277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939A9E"/>
                </a:solidFill>
              </a:defRPr>
            </a:lvl1pPr>
          </a:lstStyle>
          <a:p>
            <a:pPr lvl="0"/>
            <a:r>
              <a:rPr lang="de-DE" smtClean="0"/>
              <a:t>hier: Quellenangabe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610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6700" y="2902084"/>
            <a:ext cx="8496300" cy="79692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6650072" y="827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000" b="1" kern="1200" smtClean="0">
                <a:solidFill>
                  <a:srgbClr val="881D4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fld id="{EEB7F920-AAD2-4E96-AE4A-86CDEB0F5DB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302421" y="636111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939A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3F09D-F141-4E25-8D9F-40B97184189C}" type="datetime1">
              <a:rPr lang="en-GB" smtClean="0"/>
              <a:t>19/05/2017</a:t>
            </a:fld>
            <a:endParaRPr lang="en-GB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7503" y="5957665"/>
            <a:ext cx="7056000" cy="169277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939A9E"/>
                </a:solidFill>
              </a:defRPr>
            </a:lvl1pPr>
          </a:lstStyle>
          <a:p>
            <a:pPr lvl="0"/>
            <a:r>
              <a:rPr lang="de-DE" dirty="0" smtClean="0"/>
              <a:t>hier: Anmerkung, Sternchen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86558" y="6170401"/>
            <a:ext cx="3312000" cy="169277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939A9E"/>
                </a:solidFill>
              </a:defRPr>
            </a:lvl1pPr>
          </a:lstStyle>
          <a:p>
            <a:pPr lvl="0"/>
            <a:r>
              <a:rPr lang="de-DE" dirty="0" smtClean="0"/>
              <a:t>hier: Quellenangabe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0441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 ohne ZwÜ + Text (Aufz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8"/>
          </p:nvPr>
        </p:nvSpPr>
        <p:spPr>
          <a:xfrm>
            <a:off x="281907" y="1331432"/>
            <a:ext cx="8496944" cy="4536000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 bwMode="auto">
          <a:xfrm>
            <a:off x="296142" y="351706"/>
            <a:ext cx="8496300" cy="79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6650072" y="827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000" b="1" kern="1200" smtClean="0">
                <a:solidFill>
                  <a:srgbClr val="881D4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fld id="{EEB7F920-AAD2-4E96-AE4A-86CDEB0F5DB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02421" y="636111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939A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3F09D-F141-4E25-8D9F-40B97184189C}" type="datetime1">
              <a:rPr lang="en-GB" smtClean="0"/>
              <a:t>19/05/2017</a:t>
            </a:fld>
            <a:endParaRPr lang="en-GB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7503" y="5957665"/>
            <a:ext cx="7056000" cy="169277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939A9E"/>
                </a:solidFill>
              </a:defRPr>
            </a:lvl1pPr>
          </a:lstStyle>
          <a:p>
            <a:pPr lvl="0"/>
            <a:r>
              <a:rPr lang="de-DE" dirty="0" smtClean="0"/>
              <a:t>hier: Anmerkung, Sternchen</a:t>
            </a:r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86558" y="6170401"/>
            <a:ext cx="3312000" cy="169277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939A9E"/>
                </a:solidFill>
              </a:defRPr>
            </a:lvl1pPr>
          </a:lstStyle>
          <a:p>
            <a:pPr lvl="0"/>
            <a:r>
              <a:rPr lang="de-DE" dirty="0" smtClean="0"/>
              <a:t>hier: Quellenangabe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1468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 ohne ZwÜ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Titelplatzhalter 1"/>
          <p:cNvSpPr>
            <a:spLocks noGrp="1"/>
          </p:cNvSpPr>
          <p:nvPr>
            <p:ph type="title"/>
          </p:nvPr>
        </p:nvSpPr>
        <p:spPr bwMode="auto">
          <a:xfrm>
            <a:off x="296142" y="351706"/>
            <a:ext cx="8496300" cy="79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6650072" y="827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000" b="1" kern="1200" smtClean="0">
                <a:solidFill>
                  <a:srgbClr val="881D4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fld id="{EEB7F920-AAD2-4E96-AE4A-86CDEB0F5DB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302421" y="636111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939A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3F09D-F141-4E25-8D9F-40B97184189C}" type="datetime1">
              <a:rPr lang="en-GB" smtClean="0"/>
              <a:t>19/05/2017</a:t>
            </a:fld>
            <a:endParaRPr lang="en-GB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7503" y="5957665"/>
            <a:ext cx="7056000" cy="169277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939A9E"/>
                </a:solidFill>
              </a:defRPr>
            </a:lvl1pPr>
          </a:lstStyle>
          <a:p>
            <a:pPr lvl="0"/>
            <a:r>
              <a:rPr lang="de-DE" dirty="0" smtClean="0"/>
              <a:t>hier: Anmerkung, Sternchen</a:t>
            </a:r>
            <a:endParaRPr lang="de-DE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86558" y="6170401"/>
            <a:ext cx="3312000" cy="169277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939A9E"/>
                </a:solidFill>
              </a:defRPr>
            </a:lvl1pPr>
          </a:lstStyle>
          <a:p>
            <a:pPr lvl="0"/>
            <a:r>
              <a:rPr lang="de-DE" dirty="0" smtClean="0"/>
              <a:t>hier: Quellenangabe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5285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 und Aufz zweispalt mZw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platzhalter 33"/>
          <p:cNvSpPr>
            <a:spLocks noGrp="1"/>
          </p:cNvSpPr>
          <p:nvPr>
            <p:ph type="body" sz="quarter" idx="22"/>
          </p:nvPr>
        </p:nvSpPr>
        <p:spPr>
          <a:xfrm>
            <a:off x="430936" y="4568747"/>
            <a:ext cx="8385175" cy="433387"/>
          </a:xfrm>
          <a:solidFill>
            <a:schemeClr val="accent6">
              <a:lumMod val="40000"/>
              <a:lumOff val="60000"/>
              <a:alpha val="86000"/>
            </a:schemeClr>
          </a:solidFill>
        </p:spPr>
        <p:txBody>
          <a:bodyPr tIns="72000"/>
          <a:lstStyle>
            <a:lvl1pPr marL="628650" indent="0">
              <a:buNone/>
              <a:defRPr sz="1600" b="1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5" name="Textplatzhalter 33"/>
          <p:cNvSpPr>
            <a:spLocks noGrp="1"/>
          </p:cNvSpPr>
          <p:nvPr>
            <p:ph type="body" sz="quarter" idx="21"/>
          </p:nvPr>
        </p:nvSpPr>
        <p:spPr>
          <a:xfrm>
            <a:off x="417963" y="2984746"/>
            <a:ext cx="8385175" cy="433387"/>
          </a:xfrm>
          <a:solidFill>
            <a:schemeClr val="accent6">
              <a:lumMod val="40000"/>
              <a:lumOff val="60000"/>
              <a:alpha val="86000"/>
            </a:schemeClr>
          </a:solidFill>
        </p:spPr>
        <p:txBody>
          <a:bodyPr tIns="72000"/>
          <a:lstStyle>
            <a:lvl1pPr marL="62865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4" name="Textplatzhalter 33"/>
          <p:cNvSpPr>
            <a:spLocks noGrp="1"/>
          </p:cNvSpPr>
          <p:nvPr>
            <p:ph type="body" sz="quarter" idx="20"/>
          </p:nvPr>
        </p:nvSpPr>
        <p:spPr>
          <a:xfrm>
            <a:off x="435297" y="1400746"/>
            <a:ext cx="8385175" cy="433387"/>
          </a:xfrm>
          <a:solidFill>
            <a:schemeClr val="accent6">
              <a:lumMod val="40000"/>
              <a:lumOff val="60000"/>
              <a:alpha val="86000"/>
            </a:schemeClr>
          </a:solidFill>
        </p:spPr>
        <p:txBody>
          <a:bodyPr tIns="72000"/>
          <a:lstStyle>
            <a:lvl1pPr marL="62865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3"/>
          </p:nvPr>
        </p:nvSpPr>
        <p:spPr>
          <a:xfrm>
            <a:off x="792091" y="1892694"/>
            <a:ext cx="3780000" cy="935037"/>
          </a:xfrm>
        </p:spPr>
        <p:txBody>
          <a:bodyPr/>
          <a:lstStyle>
            <a:lvl1pPr marL="266700" indent="-266700"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8" name="Textplatzhalter 25"/>
          <p:cNvSpPr>
            <a:spLocks noGrp="1"/>
          </p:cNvSpPr>
          <p:nvPr>
            <p:ph type="body" sz="quarter" idx="15"/>
          </p:nvPr>
        </p:nvSpPr>
        <p:spPr>
          <a:xfrm>
            <a:off x="792091" y="3476870"/>
            <a:ext cx="3780000" cy="935037"/>
          </a:xfrm>
        </p:spPr>
        <p:txBody>
          <a:bodyPr/>
          <a:lstStyle>
            <a:lvl1pPr marL="266700" indent="-266700"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9" name="Textplatzhalter 25"/>
          <p:cNvSpPr>
            <a:spLocks noGrp="1"/>
          </p:cNvSpPr>
          <p:nvPr>
            <p:ph type="body" sz="quarter" idx="16"/>
          </p:nvPr>
        </p:nvSpPr>
        <p:spPr>
          <a:xfrm>
            <a:off x="792091" y="5062112"/>
            <a:ext cx="3780000" cy="792000"/>
          </a:xfrm>
        </p:spPr>
        <p:txBody>
          <a:bodyPr/>
          <a:lstStyle>
            <a:lvl1pPr marL="266700" indent="-266700"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7" name="Textplatzhalter 25"/>
          <p:cNvSpPr>
            <a:spLocks noGrp="1"/>
          </p:cNvSpPr>
          <p:nvPr>
            <p:ph type="body" sz="quarter" idx="23"/>
          </p:nvPr>
        </p:nvSpPr>
        <p:spPr>
          <a:xfrm>
            <a:off x="4900686" y="1892694"/>
            <a:ext cx="3780000" cy="935037"/>
          </a:xfrm>
        </p:spPr>
        <p:txBody>
          <a:bodyPr/>
          <a:lstStyle>
            <a:lvl1pPr marL="266700" indent="-266700"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8" name="Textplatzhalter 25"/>
          <p:cNvSpPr>
            <a:spLocks noGrp="1"/>
          </p:cNvSpPr>
          <p:nvPr>
            <p:ph type="body" sz="quarter" idx="24"/>
          </p:nvPr>
        </p:nvSpPr>
        <p:spPr>
          <a:xfrm>
            <a:off x="4900686" y="3476870"/>
            <a:ext cx="3780000" cy="935037"/>
          </a:xfrm>
        </p:spPr>
        <p:txBody>
          <a:bodyPr/>
          <a:lstStyle>
            <a:lvl1pPr marL="266700" indent="-266700"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9" name="Textplatzhalter 25"/>
          <p:cNvSpPr>
            <a:spLocks noGrp="1"/>
          </p:cNvSpPr>
          <p:nvPr>
            <p:ph type="body" sz="quarter" idx="25"/>
          </p:nvPr>
        </p:nvSpPr>
        <p:spPr>
          <a:xfrm>
            <a:off x="4900686" y="5062112"/>
            <a:ext cx="3780000" cy="792000"/>
          </a:xfrm>
        </p:spPr>
        <p:txBody>
          <a:bodyPr/>
          <a:lstStyle>
            <a:lvl1pPr marL="266700" indent="-266700"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939A9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cxnSp>
        <p:nvCxnSpPr>
          <p:cNvPr id="6" name="Gerade Verbindung 5"/>
          <p:cNvCxnSpPr>
            <a:endCxn id="24" idx="0"/>
          </p:cNvCxnSpPr>
          <p:nvPr userDrawn="1"/>
        </p:nvCxnSpPr>
        <p:spPr>
          <a:xfrm flipH="1">
            <a:off x="605027" y="1471065"/>
            <a:ext cx="2092" cy="3127312"/>
          </a:xfrm>
          <a:prstGeom prst="line">
            <a:avLst/>
          </a:prstGeom>
          <a:ln>
            <a:solidFill>
              <a:srgbClr val="42576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uppierung 7"/>
          <p:cNvGrpSpPr/>
          <p:nvPr userDrawn="1"/>
        </p:nvGrpSpPr>
        <p:grpSpPr>
          <a:xfrm>
            <a:off x="328355" y="1340768"/>
            <a:ext cx="553344" cy="553344"/>
            <a:chOff x="336896" y="1111376"/>
            <a:chExt cx="553344" cy="553344"/>
          </a:xfrm>
        </p:grpSpPr>
        <p:sp>
          <p:nvSpPr>
            <p:cNvPr id="17" name="Oval 31"/>
            <p:cNvSpPr/>
            <p:nvPr/>
          </p:nvSpPr>
          <p:spPr>
            <a:xfrm>
              <a:off x="336896" y="1111376"/>
              <a:ext cx="553344" cy="553344"/>
            </a:xfrm>
            <a:prstGeom prst="ellipse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534988" indent="-93663"/>
              <a:endParaRPr lang="de-DE" sz="1600" b="1" dirty="0">
                <a:solidFill>
                  <a:srgbClr val="1A80A0"/>
                </a:solidFill>
                <a:latin typeface="Arial"/>
                <a:ea typeface="ＭＳ Ｐゴシック" charset="0"/>
              </a:endParaRPr>
            </a:p>
          </p:txBody>
        </p:sp>
        <p:pic>
          <p:nvPicPr>
            <p:cNvPr id="18" name="Bild 42" descr="check-01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504" y="1200984"/>
              <a:ext cx="374128" cy="374128"/>
            </a:xfrm>
            <a:prstGeom prst="rect">
              <a:avLst/>
            </a:prstGeom>
          </p:spPr>
        </p:pic>
      </p:grpSp>
      <p:grpSp>
        <p:nvGrpSpPr>
          <p:cNvPr id="19" name="Gruppierung 46"/>
          <p:cNvGrpSpPr/>
          <p:nvPr userDrawn="1"/>
        </p:nvGrpSpPr>
        <p:grpSpPr>
          <a:xfrm>
            <a:off x="328355" y="2924768"/>
            <a:ext cx="553344" cy="553344"/>
            <a:chOff x="336896" y="1111376"/>
            <a:chExt cx="553344" cy="553344"/>
          </a:xfrm>
        </p:grpSpPr>
        <p:sp>
          <p:nvSpPr>
            <p:cNvPr id="20" name="Oval 47"/>
            <p:cNvSpPr/>
            <p:nvPr/>
          </p:nvSpPr>
          <p:spPr>
            <a:xfrm>
              <a:off x="336896" y="1111376"/>
              <a:ext cx="553344" cy="553344"/>
            </a:xfrm>
            <a:prstGeom prst="ellipse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534988" indent="-93663"/>
              <a:endParaRPr lang="de-DE" sz="1600" b="1" dirty="0">
                <a:solidFill>
                  <a:srgbClr val="1A80A0"/>
                </a:solidFill>
                <a:latin typeface="Arial"/>
                <a:ea typeface="ＭＳ Ｐゴシック" charset="0"/>
              </a:endParaRPr>
            </a:p>
          </p:txBody>
        </p:sp>
        <p:pic>
          <p:nvPicPr>
            <p:cNvPr id="21" name="Bild 48" descr="check-01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504" y="1200984"/>
              <a:ext cx="374128" cy="374128"/>
            </a:xfrm>
            <a:prstGeom prst="rect">
              <a:avLst/>
            </a:prstGeom>
          </p:spPr>
        </p:pic>
      </p:grpSp>
      <p:grpSp>
        <p:nvGrpSpPr>
          <p:cNvPr id="22" name="Gruppierung 49"/>
          <p:cNvGrpSpPr/>
          <p:nvPr userDrawn="1"/>
        </p:nvGrpSpPr>
        <p:grpSpPr>
          <a:xfrm>
            <a:off x="328355" y="4508769"/>
            <a:ext cx="553344" cy="553344"/>
            <a:chOff x="336896" y="1111376"/>
            <a:chExt cx="553344" cy="553344"/>
          </a:xfrm>
        </p:grpSpPr>
        <p:sp>
          <p:nvSpPr>
            <p:cNvPr id="23" name="Oval 50"/>
            <p:cNvSpPr/>
            <p:nvPr/>
          </p:nvSpPr>
          <p:spPr>
            <a:xfrm>
              <a:off x="336896" y="1111376"/>
              <a:ext cx="553344" cy="553344"/>
            </a:xfrm>
            <a:prstGeom prst="ellipse">
              <a:avLst/>
            </a:prstGeom>
            <a:solidFill>
              <a:schemeClr val="tx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534988" indent="-93663"/>
              <a:endParaRPr lang="de-DE" sz="1600" b="1" dirty="0">
                <a:solidFill>
                  <a:srgbClr val="1A80A0"/>
                </a:solidFill>
                <a:latin typeface="Arial"/>
                <a:ea typeface="ＭＳ Ｐゴシック" charset="0"/>
              </a:endParaRPr>
            </a:p>
          </p:txBody>
        </p:sp>
        <p:pic>
          <p:nvPicPr>
            <p:cNvPr id="24" name="Bild 51" descr="check-01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504" y="1200984"/>
              <a:ext cx="374128" cy="374128"/>
            </a:xfrm>
            <a:prstGeom prst="rect">
              <a:avLst/>
            </a:prstGeom>
          </p:spPr>
        </p:pic>
      </p:grpSp>
      <p:sp>
        <p:nvSpPr>
          <p:cNvPr id="27" name="Titelplatzhalter 1"/>
          <p:cNvSpPr>
            <a:spLocks noGrp="1"/>
          </p:cNvSpPr>
          <p:nvPr>
            <p:ph type="title"/>
          </p:nvPr>
        </p:nvSpPr>
        <p:spPr bwMode="auto">
          <a:xfrm>
            <a:off x="296142" y="351706"/>
            <a:ext cx="8496300" cy="79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25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6650072" y="827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000" b="1" kern="1200" smtClean="0">
                <a:solidFill>
                  <a:srgbClr val="881D4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fld id="{EEB7F920-AAD2-4E96-AE4A-86CDEB0F5DB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0" name="Datumsplatzhalter 3"/>
          <p:cNvSpPr>
            <a:spLocks noGrp="1"/>
          </p:cNvSpPr>
          <p:nvPr>
            <p:ph type="dt" sz="half" idx="2"/>
          </p:nvPr>
        </p:nvSpPr>
        <p:spPr>
          <a:xfrm>
            <a:off x="302421" y="636111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939A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3F09D-F141-4E25-8D9F-40B97184189C}" type="datetime1">
              <a:rPr lang="en-GB" smtClean="0"/>
              <a:t>19/05/2017</a:t>
            </a:fld>
            <a:endParaRPr lang="en-GB" dirty="0"/>
          </a:p>
        </p:txBody>
      </p:sp>
      <p:sp>
        <p:nvSpPr>
          <p:cNvPr id="31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7503" y="5957665"/>
            <a:ext cx="7056000" cy="169277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939A9E"/>
                </a:solidFill>
              </a:defRPr>
            </a:lvl1pPr>
          </a:lstStyle>
          <a:p>
            <a:pPr lvl="0"/>
            <a:r>
              <a:rPr lang="de-DE" dirty="0" smtClean="0"/>
              <a:t>hier: Anmerkung, Sternchen</a:t>
            </a:r>
            <a:endParaRPr lang="de-DE" dirty="0"/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386558" y="6170401"/>
            <a:ext cx="3312000" cy="169277"/>
          </a:xfrm>
          <a:noFill/>
        </p:spPr>
        <p:txBody>
          <a:bodyPr wrap="square" lIns="0" tIns="0" rIns="0" bIns="0" anchor="t" anchorCtr="0">
            <a:sp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939A9E"/>
                </a:solidFill>
              </a:defRPr>
            </a:lvl1pPr>
          </a:lstStyle>
          <a:p>
            <a:pPr lvl="0"/>
            <a:r>
              <a:rPr lang="de-DE" dirty="0" smtClean="0"/>
              <a:t>hier: Quellenangabe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7569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platzhalter 1"/>
          <p:cNvSpPr>
            <a:spLocks noGrp="1"/>
          </p:cNvSpPr>
          <p:nvPr>
            <p:ph type="title"/>
          </p:nvPr>
        </p:nvSpPr>
        <p:spPr bwMode="auto">
          <a:xfrm>
            <a:off x="296142" y="351706"/>
            <a:ext cx="8496300" cy="79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</a:t>
            </a:r>
            <a:r>
              <a:rPr lang="de-DE" dirty="0"/>
              <a:t>durch </a:t>
            </a:r>
            <a:r>
              <a:rPr lang="de-DE" dirty="0" smtClean="0"/>
              <a:t>Klicken</a:t>
            </a:r>
            <a:endParaRPr lang="en-GB" dirty="0"/>
          </a:p>
        </p:txBody>
      </p:sp>
      <p:sp>
        <p:nvSpPr>
          <p:cNvPr id="1741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284134" y="1340768"/>
            <a:ext cx="8496300" cy="45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746853" y="6356350"/>
            <a:ext cx="3632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6650072" y="827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000" b="1" kern="1200" smtClean="0">
                <a:solidFill>
                  <a:srgbClr val="881D4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fld id="{EEB7F920-AAD2-4E96-AE4A-86CDEB0F5DB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302421" y="636111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rgbClr val="939A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3F09D-F141-4E25-8D9F-40B97184189C}" type="datetime1">
              <a:rPr lang="en-GB" smtClean="0"/>
              <a:t>19/05/2017</a:t>
            </a:fld>
            <a:endParaRPr lang="en-GB" dirty="0"/>
          </a:p>
        </p:txBody>
      </p:sp>
      <p:pic>
        <p:nvPicPr>
          <p:cNvPr id="10" name="Picture 30" descr="2_LogoUDV_Text-schwarz"/>
          <p:cNvPicPr>
            <a:picLocks noChangeAspect="1" noChangeArrowheads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092825"/>
            <a:ext cx="13747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317" r:id="rId1"/>
    <p:sldLayoutId id="2147492556" r:id="rId2"/>
    <p:sldLayoutId id="2147493324" r:id="rId3"/>
    <p:sldLayoutId id="2147493322" r:id="rId4"/>
    <p:sldLayoutId id="2147492571" r:id="rId5"/>
    <p:sldLayoutId id="2147492572" r:id="rId6"/>
    <p:sldLayoutId id="2147493319" r:id="rId7"/>
    <p:sldLayoutId id="2147493323" r:id="rId8"/>
    <p:sldLayoutId id="2147493321" r:id="rId9"/>
    <p:sldLayoutId id="2147492575" r:id="rId10"/>
    <p:sldLayoutId id="2147493318" r:id="rId11"/>
    <p:sldLayoutId id="2147492573" r:id="rId12"/>
    <p:sldLayoutId id="2147492574" r:id="rId13"/>
    <p:sldLayoutId id="2147493320" r:id="rId14"/>
    <p:sldLayoutId id="2147493325" r:id="rId15"/>
    <p:sldLayoutId id="2147493326" r:id="rId16"/>
    <p:sldLayoutId id="2147493328" r:id="rId17"/>
    <p:sldLayoutId id="2147493329" r:id="rId18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 kern="1200">
          <a:solidFill>
            <a:schemeClr val="accent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911F44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911F44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911F44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911F44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»"/>
        <a:defRPr sz="1400" kern="1200">
          <a:solidFill>
            <a:schemeClr val="tx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4172" y="1556792"/>
            <a:ext cx="8496300" cy="796925"/>
          </a:xfrm>
        </p:spPr>
        <p:txBody>
          <a:bodyPr/>
          <a:lstStyle/>
          <a:p>
            <a:r>
              <a:rPr lang="de-DE" dirty="0" smtClean="0"/>
              <a:t>Quo </a:t>
            </a:r>
            <a:r>
              <a:rPr lang="de-DE" dirty="0" err="1" smtClean="0"/>
              <a:t>Vadis</a:t>
            </a:r>
            <a:r>
              <a:rPr lang="de-DE" dirty="0" smtClean="0"/>
              <a:t> Verkehrssicherheit?</a:t>
            </a:r>
            <a:endParaRPr lang="de-DE" sz="1800" b="0" dirty="0">
              <a:solidFill>
                <a:schemeClr val="tx1"/>
              </a:solidFill>
            </a:endParaRPr>
          </a:p>
        </p:txBody>
      </p:sp>
      <p:sp>
        <p:nvSpPr>
          <p:cNvPr id="4" name="Textplatzhalter 7"/>
          <p:cNvSpPr txBox="1">
            <a:spLocks/>
          </p:cNvSpPr>
          <p:nvPr/>
        </p:nvSpPr>
        <p:spPr bwMode="auto">
          <a:xfrm>
            <a:off x="324172" y="2492896"/>
            <a:ext cx="849630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 smtClean="0"/>
              <a:t>Siegfried Brockmann</a:t>
            </a:r>
          </a:p>
          <a:p>
            <a:r>
              <a:rPr lang="de-DE" sz="1600" dirty="0" smtClean="0"/>
              <a:t>Leiter Unfallforschung </a:t>
            </a:r>
            <a:r>
              <a:rPr lang="de-DE" sz="1600" dirty="0"/>
              <a:t>der </a:t>
            </a:r>
            <a:r>
              <a:rPr lang="de-DE" sz="1600" dirty="0" smtClean="0"/>
              <a:t>Versicherer (UDV)</a:t>
            </a:r>
            <a:endParaRPr lang="de-DE" sz="1600" dirty="0"/>
          </a:p>
          <a:p>
            <a:endParaRPr lang="de-DE" sz="1600" dirty="0" smtClean="0"/>
          </a:p>
          <a:p>
            <a:r>
              <a:rPr lang="de-DE" sz="1600" dirty="0" smtClean="0"/>
              <a:t>Jahresmitgliederversammlung Landesverkehrswacht Niedersachsen e. V.</a:t>
            </a:r>
          </a:p>
          <a:p>
            <a:r>
              <a:rPr lang="de-DE" sz="1600" dirty="0" smtClean="0"/>
              <a:t>Hannover, 20.05.2017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206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296" y="938989"/>
            <a:ext cx="6768752" cy="558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79512" y="6485186"/>
            <a:ext cx="8171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+mn-lt"/>
              </a:rPr>
              <a:t>3-Jahreskarte Unfälle mit Personenschaden, 2009-2011, Unfälle mit Krafträdern &gt;50cm³</a:t>
            </a:r>
            <a:endParaRPr lang="de-DE" sz="1600" dirty="0">
              <a:latin typeface="+mn-lt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131480" y="495437"/>
            <a:ext cx="7945437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Arial" pitchFamily="34" charset="0"/>
              </a:defRPr>
            </a:lvl1pPr>
            <a:lvl2pPr>
              <a:defRPr sz="2800" b="1">
                <a:solidFill>
                  <a:schemeClr val="tx2"/>
                </a:solidFill>
                <a:latin typeface="Arial" pitchFamily="34" charset="0"/>
              </a:defRPr>
            </a:lvl2pPr>
            <a:lvl3pPr>
              <a:defRPr sz="2800" b="1">
                <a:solidFill>
                  <a:schemeClr val="tx2"/>
                </a:solidFill>
                <a:latin typeface="Arial" pitchFamily="34" charset="0"/>
              </a:defRPr>
            </a:lvl3pPr>
            <a:lvl4pPr>
              <a:defRPr sz="2800" b="1">
                <a:solidFill>
                  <a:schemeClr val="tx2"/>
                </a:solidFill>
                <a:latin typeface="Arial" pitchFamily="34" charset="0"/>
              </a:defRPr>
            </a:lvl4pPr>
            <a:lvl5pPr>
              <a:defRPr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2400" dirty="0" smtClean="0">
                <a:solidFill>
                  <a:schemeClr val="accent1"/>
                </a:solidFill>
              </a:rPr>
              <a:t>B500/L83 südlich Baden-Baden</a:t>
            </a:r>
            <a:endParaRPr lang="de-DE" altLang="de-DE" sz="2400" dirty="0">
              <a:solidFill>
                <a:schemeClr val="accent1"/>
              </a:solidFill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650072" y="82724"/>
            <a:ext cx="2133600" cy="365125"/>
          </a:xfrm>
        </p:spPr>
        <p:txBody>
          <a:bodyPr/>
          <a:lstStyle/>
          <a:p>
            <a:fld id="{1C3E270C-5254-45F2-8BB0-6492E63641C9}" type="slidenum">
              <a:rPr lang="de-DE" altLang="de-DE" smtClean="0"/>
              <a:pPr/>
              <a:t>10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50618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B7F920-AAD2-4E96-AE4A-86CDEB0F5DBE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22" name="Titel 2"/>
          <p:cNvSpPr>
            <a:spLocks noGrp="1"/>
          </p:cNvSpPr>
          <p:nvPr>
            <p:ph type="title"/>
          </p:nvPr>
        </p:nvSpPr>
        <p:spPr>
          <a:xfrm>
            <a:off x="296142" y="351706"/>
            <a:ext cx="8496300" cy="790473"/>
          </a:xfrm>
        </p:spPr>
        <p:txBody>
          <a:bodyPr/>
          <a:lstStyle/>
          <a:p>
            <a:r>
              <a:rPr lang="de-DE" sz="2800" dirty="0" smtClean="0"/>
              <a:t>Bedeutung des Radverkehrs</a:t>
            </a:r>
            <a:endParaRPr lang="de-DE" dirty="0"/>
          </a:p>
        </p:txBody>
      </p:sp>
      <p:sp>
        <p:nvSpPr>
          <p:cNvPr id="23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296142" y="1153105"/>
            <a:ext cx="8496944" cy="347678"/>
          </a:xfrm>
        </p:spPr>
        <p:txBody>
          <a:bodyPr/>
          <a:lstStyle/>
          <a:p>
            <a:r>
              <a:rPr lang="de-DE" dirty="0" smtClean="0"/>
              <a:t>Trends</a:t>
            </a:r>
            <a:endParaRPr lang="de-DE" dirty="0"/>
          </a:p>
        </p:txBody>
      </p:sp>
      <p:sp>
        <p:nvSpPr>
          <p:cNvPr id="6" name="Inhaltsplatzhalter 3"/>
          <p:cNvSpPr txBox="1">
            <a:spLocks/>
          </p:cNvSpPr>
          <p:nvPr/>
        </p:nvSpPr>
        <p:spPr>
          <a:xfrm>
            <a:off x="393700" y="1628800"/>
            <a:ext cx="7772400" cy="48009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  <a:buClr>
                <a:schemeClr val="accent2"/>
              </a:buClr>
            </a:pPr>
            <a:r>
              <a:rPr lang="de-DE" altLang="de-DE" dirty="0">
                <a:latin typeface="Arial" charset="0"/>
              </a:rPr>
              <a:t>Steigende Anteile des Radverkehrs </a:t>
            </a:r>
            <a:br>
              <a:rPr lang="de-DE" altLang="de-DE" dirty="0">
                <a:latin typeface="Arial" charset="0"/>
              </a:rPr>
            </a:br>
            <a:r>
              <a:rPr lang="de-DE" altLang="de-DE" dirty="0">
                <a:latin typeface="Arial" charset="0"/>
              </a:rPr>
              <a:t>und höhere Fahrleistung</a:t>
            </a:r>
            <a:r>
              <a:rPr lang="de-DE" altLang="de-DE" baseline="30000" dirty="0">
                <a:latin typeface="Arial" charset="0"/>
              </a:rPr>
              <a:t>1)</a:t>
            </a:r>
          </a:p>
          <a:p>
            <a:pPr>
              <a:lnSpc>
                <a:spcPct val="140000"/>
              </a:lnSpc>
              <a:buClr>
                <a:schemeClr val="accent2"/>
              </a:buClr>
            </a:pPr>
            <a:r>
              <a:rPr lang="de-DE" altLang="de-DE" dirty="0">
                <a:latin typeface="Arial" charset="0"/>
              </a:rPr>
              <a:t>Höhere Geschwindigkeiten im Radverkehr </a:t>
            </a:r>
            <a:br>
              <a:rPr lang="de-DE" altLang="de-DE" dirty="0">
                <a:latin typeface="Arial" charset="0"/>
              </a:rPr>
            </a:br>
            <a:r>
              <a:rPr lang="de-DE" altLang="de-DE" dirty="0">
                <a:latin typeface="Arial" charset="0"/>
              </a:rPr>
              <a:t>Durchschnitt bei rund 19 km/h </a:t>
            </a:r>
            <a:br>
              <a:rPr lang="de-DE" altLang="de-DE" dirty="0">
                <a:latin typeface="Arial" charset="0"/>
              </a:rPr>
            </a:br>
            <a:r>
              <a:rPr lang="de-DE" altLang="de-DE" dirty="0">
                <a:latin typeface="Arial" charset="0"/>
              </a:rPr>
              <a:t>Unterschiede nach Alter, </a:t>
            </a:r>
            <a:br>
              <a:rPr lang="de-DE" altLang="de-DE" dirty="0">
                <a:latin typeface="Arial" charset="0"/>
              </a:rPr>
            </a:br>
            <a:r>
              <a:rPr lang="de-DE" altLang="de-DE" dirty="0">
                <a:latin typeface="Arial" charset="0"/>
              </a:rPr>
              <a:t>Fahrradtyp und Führungsform</a:t>
            </a:r>
            <a:r>
              <a:rPr lang="de-DE" altLang="de-DE" baseline="30000" dirty="0">
                <a:latin typeface="Arial" charset="0"/>
              </a:rPr>
              <a:t>2)</a:t>
            </a:r>
          </a:p>
          <a:p>
            <a:pPr>
              <a:lnSpc>
                <a:spcPct val="140000"/>
              </a:lnSpc>
              <a:buClr>
                <a:schemeClr val="accent2"/>
              </a:buClr>
            </a:pPr>
            <a:r>
              <a:rPr lang="de-DE" altLang="de-DE" dirty="0">
                <a:latin typeface="Arial" charset="0"/>
              </a:rPr>
              <a:t>Immer mehr ältere Verkehrsteilnehmer</a:t>
            </a:r>
            <a:r>
              <a:rPr lang="de-DE" altLang="de-DE" baseline="30000" dirty="0">
                <a:latin typeface="Arial" charset="0"/>
              </a:rPr>
              <a:t>3) </a:t>
            </a:r>
            <a:r>
              <a:rPr lang="de-DE" altLang="de-DE" dirty="0">
                <a:latin typeface="Arial" charset="0"/>
              </a:rPr>
              <a:t/>
            </a:r>
            <a:br>
              <a:rPr lang="de-DE" altLang="de-DE" dirty="0">
                <a:latin typeface="Arial" charset="0"/>
              </a:rPr>
            </a:br>
            <a:r>
              <a:rPr lang="de-DE" altLang="de-DE" dirty="0" smtClean="0">
                <a:latin typeface="Arial" charset="0"/>
              </a:rPr>
              <a:t>auch </a:t>
            </a:r>
            <a:r>
              <a:rPr lang="de-DE" altLang="de-DE" dirty="0">
                <a:latin typeface="Arial" charset="0"/>
              </a:rPr>
              <a:t>mit schnelleren </a:t>
            </a:r>
            <a:r>
              <a:rPr lang="de-DE" altLang="de-DE" dirty="0" smtClean="0">
                <a:latin typeface="Arial" charset="0"/>
              </a:rPr>
              <a:t>Rädern (Pedelec)</a:t>
            </a:r>
            <a:endParaRPr lang="de-DE" altLang="de-DE" dirty="0">
              <a:latin typeface="Arial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6182431"/>
            <a:ext cx="71481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1000" dirty="0" smtClean="0">
                <a:latin typeface="Arial" charset="0"/>
              </a:rPr>
              <a:t>Quelle: 	1) Verkehr in Zahlen 2014/2015, Bundesministerium für Verkehr und digitale Infrastruktur, 2014</a:t>
            </a:r>
            <a:br>
              <a:rPr lang="de-DE" altLang="de-DE" sz="1000" dirty="0" smtClean="0">
                <a:latin typeface="Arial" charset="0"/>
              </a:rPr>
            </a:br>
            <a:r>
              <a:rPr lang="de-DE" altLang="de-DE" sz="1000" dirty="0" smtClean="0">
                <a:latin typeface="Arial" charset="0"/>
              </a:rPr>
              <a:t>	2) Einfluss von Radverkehrsaufkommen und Radverkehrsinfrastruktur auf das Unfallgeschehen, 5/15, UDV</a:t>
            </a:r>
          </a:p>
          <a:p>
            <a:r>
              <a:rPr lang="de-DE" altLang="de-DE" sz="1000" dirty="0">
                <a:latin typeface="Arial" charset="0"/>
              </a:rPr>
              <a:t>	</a:t>
            </a:r>
            <a:r>
              <a:rPr lang="de-DE" altLang="de-DE" sz="1000" dirty="0" smtClean="0">
                <a:latin typeface="Arial" charset="0"/>
              </a:rPr>
              <a:t>3) Statistisches Bundesamt, Bevölkerungsstand, 2014</a:t>
            </a:r>
          </a:p>
          <a:p>
            <a:r>
              <a:rPr lang="de-DE" sz="1000" dirty="0">
                <a:latin typeface="Arial" charset="0"/>
              </a:rPr>
              <a:t>		</a:t>
            </a:r>
            <a:endParaRPr lang="de-DE" sz="10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7" t="41634" r="52859" b="35246"/>
          <a:stretch/>
        </p:blipFill>
        <p:spPr>
          <a:xfrm>
            <a:off x="6154542" y="4077072"/>
            <a:ext cx="2773336" cy="202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542" y="1098156"/>
            <a:ext cx="2773336" cy="30035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0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/>
              <a:t>Unfallgeschehen Radfahrer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B7F920-AAD2-4E96-AE4A-86CDEB0F5DBE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406510" y="6381328"/>
            <a:ext cx="33201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900" dirty="0" smtClean="0">
                <a:latin typeface="Arial" charset="0"/>
              </a:rPr>
              <a:t>Quelle: Statistisches Bundesamt, Verkehrsunfälle 2015, 2016</a:t>
            </a:r>
            <a:endParaRPr lang="de-DE" sz="900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296142" y="1153105"/>
            <a:ext cx="8496944" cy="347678"/>
          </a:xfrm>
        </p:spPr>
        <p:txBody>
          <a:bodyPr/>
          <a:lstStyle/>
          <a:p>
            <a:r>
              <a:rPr lang="de-DE" dirty="0" smtClean="0"/>
              <a:t>Unfallbilanz 2015 </a:t>
            </a:r>
            <a:endParaRPr lang="de-DE" dirty="0"/>
          </a:p>
        </p:txBody>
      </p:sp>
      <p:sp>
        <p:nvSpPr>
          <p:cNvPr id="16" name="Inhaltsplatzhalter 3"/>
          <p:cNvSpPr txBox="1">
            <a:spLocks/>
          </p:cNvSpPr>
          <p:nvPr/>
        </p:nvSpPr>
        <p:spPr>
          <a:xfrm>
            <a:off x="393700" y="1628800"/>
            <a:ext cx="7772400" cy="48009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  <a:buClr>
                <a:schemeClr val="accent2"/>
              </a:buClr>
            </a:pPr>
            <a:r>
              <a:rPr lang="de-DE" altLang="de-DE" dirty="0">
                <a:latin typeface="Arial" charset="0"/>
              </a:rPr>
              <a:t>Jeder fünfte Verunglückte ist Radfahrer</a:t>
            </a:r>
          </a:p>
          <a:p>
            <a:pPr>
              <a:lnSpc>
                <a:spcPct val="140000"/>
              </a:lnSpc>
              <a:buClr>
                <a:schemeClr val="accent2"/>
              </a:buClr>
            </a:pPr>
            <a:r>
              <a:rPr lang="de-DE" altLang="de-DE" dirty="0" smtClean="0">
                <a:latin typeface="Arial" charset="0"/>
              </a:rPr>
              <a:t>Jeder neunte Getötete ist Radfahrer</a:t>
            </a:r>
          </a:p>
          <a:p>
            <a:pPr marL="0" indent="0">
              <a:lnSpc>
                <a:spcPct val="140000"/>
              </a:lnSpc>
              <a:buClr>
                <a:schemeClr val="accent2"/>
              </a:buClr>
              <a:buNone/>
            </a:pPr>
            <a:r>
              <a:rPr lang="de-DE" altLang="de-DE" b="1" dirty="0" smtClean="0">
                <a:latin typeface="Arial" charset="0"/>
              </a:rPr>
              <a:t/>
            </a:r>
            <a:br>
              <a:rPr lang="de-DE" altLang="de-DE" b="1" dirty="0" smtClean="0">
                <a:latin typeface="Arial" charset="0"/>
              </a:rPr>
            </a:br>
            <a:r>
              <a:rPr lang="de-DE" altLang="de-DE" b="1" dirty="0" smtClean="0">
                <a:latin typeface="Arial" charset="0"/>
              </a:rPr>
              <a:t>Schwerpunkt innerorts</a:t>
            </a:r>
          </a:p>
          <a:p>
            <a:pPr>
              <a:lnSpc>
                <a:spcPct val="140000"/>
              </a:lnSpc>
              <a:buClr>
                <a:schemeClr val="accent2"/>
              </a:buClr>
            </a:pPr>
            <a:r>
              <a:rPr lang="de-DE" altLang="de-DE" dirty="0" smtClean="0">
                <a:latin typeface="Arial" charset="0"/>
              </a:rPr>
              <a:t>Ca. 90% aller verunglückten Radfahrer</a:t>
            </a:r>
          </a:p>
          <a:p>
            <a:pPr>
              <a:lnSpc>
                <a:spcPct val="140000"/>
              </a:lnSpc>
              <a:buClr>
                <a:schemeClr val="accent2"/>
              </a:buClr>
            </a:pPr>
            <a:endParaRPr lang="de-DE" altLang="de-DE" dirty="0">
              <a:latin typeface="Arial" charset="0"/>
            </a:endParaRPr>
          </a:p>
          <a:p>
            <a:pPr marL="0" indent="0">
              <a:lnSpc>
                <a:spcPct val="140000"/>
              </a:lnSpc>
              <a:buClr>
                <a:schemeClr val="accent2"/>
              </a:buClr>
              <a:buNone/>
            </a:pPr>
            <a:r>
              <a:rPr lang="de-DE" altLang="de-DE" b="1" dirty="0">
                <a:latin typeface="Arial" charset="0"/>
              </a:rPr>
              <a:t>Seit </a:t>
            </a:r>
            <a:r>
              <a:rPr lang="de-DE" altLang="de-DE" b="1" dirty="0" smtClean="0">
                <a:latin typeface="Arial" charset="0"/>
              </a:rPr>
              <a:t>15 </a:t>
            </a:r>
            <a:r>
              <a:rPr lang="de-DE" altLang="de-DE" b="1" dirty="0">
                <a:latin typeface="Arial" charset="0"/>
              </a:rPr>
              <a:t>Jahren </a:t>
            </a:r>
            <a:r>
              <a:rPr lang="de-DE" altLang="de-DE" b="1" dirty="0" smtClean="0">
                <a:latin typeface="Arial" charset="0"/>
              </a:rPr>
              <a:t>Anzahl Schwerverletzter nahezu unverändert</a:t>
            </a:r>
            <a:endParaRPr lang="de-DE" altLang="de-DE" b="1" dirty="0">
              <a:latin typeface="Arial" charset="0"/>
            </a:endParaRPr>
          </a:p>
          <a:p>
            <a:pPr marL="0" indent="0">
              <a:lnSpc>
                <a:spcPct val="140000"/>
              </a:lnSpc>
              <a:buClr>
                <a:schemeClr val="accent2"/>
              </a:buClr>
              <a:buNone/>
            </a:pPr>
            <a:r>
              <a:rPr lang="de-DE" altLang="de-DE" b="1" dirty="0">
                <a:latin typeface="Arial" charset="0"/>
              </a:rPr>
              <a:t>Seit 6 Jahren </a:t>
            </a:r>
            <a:r>
              <a:rPr lang="de-DE" altLang="de-DE" b="1" dirty="0" smtClean="0">
                <a:latin typeface="Arial" charset="0"/>
              </a:rPr>
              <a:t>kaum mehr Rückgang bei Getöteten</a:t>
            </a:r>
          </a:p>
          <a:p>
            <a:pPr marL="0" indent="0">
              <a:lnSpc>
                <a:spcPct val="140000"/>
              </a:lnSpc>
              <a:buClr>
                <a:schemeClr val="accent2"/>
              </a:buClr>
              <a:buNone/>
            </a:pPr>
            <a:r>
              <a:rPr lang="de-DE" altLang="de-DE" b="1" dirty="0" smtClean="0">
                <a:latin typeface="Arial" charset="0"/>
              </a:rPr>
              <a:t>Steigende Anzahl verunglückter Pedelec-Nutzer</a:t>
            </a:r>
            <a:endParaRPr lang="de-DE" altLang="de-DE" b="1" dirty="0">
              <a:latin typeface="Arial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5399584" y="1567208"/>
            <a:ext cx="374441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140000"/>
              </a:lnSpc>
              <a:spcBef>
                <a:spcPct val="20000"/>
              </a:spcBef>
              <a:buClr>
                <a:srgbClr val="881D41"/>
              </a:buClr>
            </a:pPr>
            <a:r>
              <a:rPr lang="de-DE" altLang="de-DE" sz="1400" dirty="0" smtClean="0">
                <a:latin typeface="Arial" charset="0"/>
              </a:rPr>
              <a:t>     383 Getötete 	       (    36 Pedelec)</a:t>
            </a:r>
            <a:endParaRPr lang="de-DE" altLang="de-DE" sz="1400" dirty="0">
              <a:latin typeface="Arial" charset="0"/>
            </a:endParaRPr>
          </a:p>
          <a:p>
            <a:pPr marL="0" indent="0" eaLnBrk="1" hangingPunct="1">
              <a:lnSpc>
                <a:spcPct val="140000"/>
              </a:lnSpc>
              <a:spcBef>
                <a:spcPct val="20000"/>
              </a:spcBef>
              <a:buClr>
                <a:srgbClr val="881D41"/>
              </a:buClr>
            </a:pPr>
            <a:r>
              <a:rPr lang="de-DE" altLang="de-DE" sz="1400" dirty="0" smtClean="0">
                <a:latin typeface="Arial" charset="0"/>
              </a:rPr>
              <a:t>14.224 Schwerverletzte      (   909 Pedelec)</a:t>
            </a:r>
            <a:endParaRPr lang="de-DE" altLang="de-DE" sz="1400" dirty="0">
              <a:latin typeface="Arial" charset="0"/>
            </a:endParaRPr>
          </a:p>
          <a:p>
            <a:pPr marL="0" indent="0" eaLnBrk="1" hangingPunct="1">
              <a:lnSpc>
                <a:spcPct val="140000"/>
              </a:lnSpc>
              <a:spcBef>
                <a:spcPct val="20000"/>
              </a:spcBef>
              <a:buClr>
                <a:srgbClr val="881D41"/>
              </a:buClr>
            </a:pPr>
            <a:r>
              <a:rPr lang="de-DE" altLang="de-DE" sz="1400" dirty="0" smtClean="0">
                <a:latin typeface="Arial" charset="0"/>
              </a:rPr>
              <a:t>63.535 Leichtverletzte         (2.248 Pedelec)</a:t>
            </a:r>
            <a:endParaRPr lang="de-DE" altLang="de-DE" sz="1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7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F8EF8-3277-4E91-864E-BA92DE35370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Titel 2"/>
          <p:cNvSpPr txBox="1">
            <a:spLocks/>
          </p:cNvSpPr>
          <p:nvPr/>
        </p:nvSpPr>
        <p:spPr>
          <a:xfrm>
            <a:off x="828228" y="351706"/>
            <a:ext cx="8496300" cy="79047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de-DE" sz="2800" dirty="0" smtClean="0"/>
              <a:t>Radverkehrsunfälle 2015</a:t>
            </a:r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5" y="1586797"/>
            <a:ext cx="8899251" cy="185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79512" y="3789040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"/>
                <a:cs typeface="Arial"/>
              </a:rPr>
              <a:t>Fast jeder vierte getötete und jeder dritte schwerverletzte Radfahrer ist auf einen Alleinunfall </a:t>
            </a:r>
          </a:p>
          <a:p>
            <a:r>
              <a:rPr lang="de-DE" sz="1600" dirty="0" smtClean="0">
                <a:latin typeface="Arial"/>
                <a:cs typeface="Arial"/>
              </a:rPr>
              <a:t>zurückzuführen.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1696" y="4653136"/>
            <a:ext cx="8792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Arial"/>
                <a:cs typeface="Arial"/>
              </a:rPr>
              <a:t>Die Hälfte der bei Radverkehrs-Unfällen mit zwei Beteiligten Getöteten geht auf Unfälle zurück,</a:t>
            </a:r>
          </a:p>
          <a:p>
            <a:r>
              <a:rPr lang="de-DE" sz="1600" dirty="0">
                <a:latin typeface="Arial"/>
                <a:cs typeface="Arial"/>
              </a:rPr>
              <a:t>d</a:t>
            </a:r>
            <a:r>
              <a:rPr lang="de-DE" sz="1600" dirty="0" smtClean="0">
                <a:latin typeface="Arial"/>
                <a:cs typeface="Arial"/>
              </a:rPr>
              <a:t>ie Radfahrer verursachen.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79512" y="5466710"/>
            <a:ext cx="6561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Arial"/>
                <a:cs typeface="Arial"/>
              </a:rPr>
              <a:t>Ca. 2/3 aller getöteten Radfahrer haben ihren Unfall selbst verursacht.</a:t>
            </a:r>
          </a:p>
        </p:txBody>
      </p:sp>
      <p:sp>
        <p:nvSpPr>
          <p:cNvPr id="12" name="Rechteck 11"/>
          <p:cNvSpPr/>
          <p:nvPr/>
        </p:nvSpPr>
        <p:spPr>
          <a:xfrm>
            <a:off x="323528" y="6510536"/>
            <a:ext cx="30636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900" dirty="0" smtClean="0">
                <a:latin typeface="Arial" charset="0"/>
              </a:rPr>
              <a:t>Quelle: Statistisches Bundesamt, Verkehrsunfälle 2015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272955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Verkehrssicherheit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B7F920-AAD2-4E96-AE4A-86CDEB0F5DBE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296142" y="1153105"/>
            <a:ext cx="8496944" cy="347678"/>
          </a:xfrm>
        </p:spPr>
        <p:txBody>
          <a:bodyPr/>
          <a:lstStyle/>
          <a:p>
            <a:r>
              <a:rPr lang="de-DE" dirty="0" smtClean="0"/>
              <a:t>Unfallgeschehen - Altersverteilung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323527" y="5373216"/>
            <a:ext cx="8424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Höhere Anteil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älterer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Fahrer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bei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Pedelec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Unfällen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Vermuteter Expositionseffekt: meist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fahren ältere Menschen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Pedelec</a:t>
            </a:r>
            <a:endParaRPr lang="de-DE" dirty="0" smtClean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20"/>
          </p:nvPr>
        </p:nvSpPr>
        <p:spPr>
          <a:xfrm>
            <a:off x="395536" y="6309320"/>
            <a:ext cx="1833835" cy="169277"/>
          </a:xfrm>
        </p:spPr>
        <p:txBody>
          <a:bodyPr/>
          <a:lstStyle/>
          <a:p>
            <a:r>
              <a:rPr lang="de-DE" b="1" dirty="0" smtClean="0"/>
              <a:t>„UDV Unfallanalyse“ (2017)</a:t>
            </a:r>
            <a:endParaRPr lang="de-DE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21" y="1870021"/>
            <a:ext cx="5571531" cy="343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9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Geschwindigkeit im Realverkehr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B7F920-AAD2-4E96-AE4A-86CDEB0F5DBE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296142" y="1153105"/>
            <a:ext cx="8496944" cy="347678"/>
          </a:xfrm>
        </p:spPr>
        <p:txBody>
          <a:bodyPr/>
          <a:lstStyle/>
          <a:p>
            <a:r>
              <a:rPr lang="de-DE" dirty="0" smtClean="0"/>
              <a:t>Fahrgeschwindigkeit </a:t>
            </a:r>
            <a:endParaRPr lang="de-DE" dirty="0">
              <a:solidFill>
                <a:srgbClr val="136488"/>
              </a:solidFill>
            </a:endParaRP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417239" y="5085656"/>
            <a:ext cx="8496944" cy="935632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b="0" dirty="0" smtClean="0"/>
              <a:t>S-</a:t>
            </a:r>
            <a:r>
              <a:rPr lang="de-DE" b="0" dirty="0" err="1" smtClean="0"/>
              <a:t>Pedelec</a:t>
            </a:r>
            <a:r>
              <a:rPr lang="de-DE" b="0" dirty="0" smtClean="0"/>
              <a:t> &gt; </a:t>
            </a:r>
            <a:r>
              <a:rPr lang="de-DE" b="0" dirty="0" err="1" smtClean="0"/>
              <a:t>Pedelec</a:t>
            </a:r>
            <a:r>
              <a:rPr lang="de-DE" b="0" dirty="0" smtClean="0"/>
              <a:t> &gt; Fahrrad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b="0" dirty="0" smtClean="0"/>
              <a:t>Ältere &lt; als jüngere Fahrer </a:t>
            </a:r>
            <a:endParaRPr lang="de-DE" dirty="0"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20"/>
          </p:nvPr>
        </p:nvSpPr>
        <p:spPr>
          <a:xfrm>
            <a:off x="421871" y="6309320"/>
            <a:ext cx="3098605" cy="169277"/>
          </a:xfrm>
        </p:spPr>
        <p:txBody>
          <a:bodyPr/>
          <a:lstStyle/>
          <a:p>
            <a:r>
              <a:rPr lang="de-DE" b="1" dirty="0" smtClean="0"/>
              <a:t>„</a:t>
            </a:r>
            <a:r>
              <a:rPr lang="de-DE" b="1" dirty="0" err="1" smtClean="0"/>
              <a:t>Pedelec</a:t>
            </a:r>
            <a:r>
              <a:rPr lang="de-DE" b="1" dirty="0" smtClean="0"/>
              <a:t>  </a:t>
            </a:r>
            <a:r>
              <a:rPr lang="de-DE" b="1" dirty="0" err="1" smtClean="0"/>
              <a:t>Naturalistic</a:t>
            </a:r>
            <a:r>
              <a:rPr lang="de-DE" b="1" dirty="0" smtClean="0"/>
              <a:t> </a:t>
            </a:r>
            <a:r>
              <a:rPr lang="de-DE" b="1" dirty="0" err="1" smtClean="0"/>
              <a:t>Cycling</a:t>
            </a:r>
            <a:r>
              <a:rPr lang="de-DE" b="1" dirty="0" smtClean="0"/>
              <a:t> – Studie“ (2014)</a:t>
            </a:r>
            <a:endParaRPr lang="de-DE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19528"/>
            <a:ext cx="8136904" cy="33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1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Verkehrssicherheit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B7F920-AAD2-4E96-AE4A-86CDEB0F5DBE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296142" y="1153105"/>
            <a:ext cx="8496944" cy="347678"/>
          </a:xfrm>
        </p:spPr>
        <p:txBody>
          <a:bodyPr/>
          <a:lstStyle/>
          <a:p>
            <a:r>
              <a:rPr lang="de-DE" dirty="0"/>
              <a:t>Unfallgeschehen - Unfallfolgen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1520" y="5373216"/>
            <a:ext cx="8640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Höherer Anteil schwerer Unfallfolgen bei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Pedelec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Gilt für alle Altersgruppen</a:t>
            </a:r>
          </a:p>
        </p:txBody>
      </p:sp>
      <p:sp>
        <p:nvSpPr>
          <p:cNvPr id="12" name="Textplatzhalter 8"/>
          <p:cNvSpPr>
            <a:spLocks noGrp="1"/>
          </p:cNvSpPr>
          <p:nvPr>
            <p:ph type="body" sz="quarter" idx="20"/>
          </p:nvPr>
        </p:nvSpPr>
        <p:spPr>
          <a:xfrm>
            <a:off x="395536" y="6309320"/>
            <a:ext cx="1833835" cy="169277"/>
          </a:xfrm>
        </p:spPr>
        <p:txBody>
          <a:bodyPr/>
          <a:lstStyle/>
          <a:p>
            <a:r>
              <a:rPr lang="de-DE" b="1" dirty="0" smtClean="0"/>
              <a:t>„UDV Unfallanalyse“ (2017)</a:t>
            </a:r>
            <a:endParaRPr lang="de-DE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835604"/>
            <a:ext cx="7061169" cy="346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1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951" y="1378141"/>
            <a:ext cx="6141322" cy="36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B7F920-AAD2-4E96-AE4A-86CDEB0F5DBE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6" name="Textplatzhalter 3"/>
          <p:cNvSpPr txBox="1">
            <a:spLocks/>
          </p:cNvSpPr>
          <p:nvPr/>
        </p:nvSpPr>
        <p:spPr bwMode="auto">
          <a:xfrm>
            <a:off x="387907" y="5462846"/>
            <a:ext cx="8496944" cy="55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/>
              <a:t>Pkw / Radfahrer - Unfälle innerorts</a:t>
            </a:r>
            <a:br>
              <a:rPr lang="de-DE" dirty="0" smtClean="0"/>
            </a:br>
            <a:r>
              <a:rPr lang="de-DE" dirty="0" smtClean="0"/>
              <a:t>- nur getötete und schwerverletzte Radfahrer -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 rot="16200000">
            <a:off x="610194" y="2798443"/>
            <a:ext cx="1484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Relative Häufigkeit (%)</a:t>
            </a:r>
            <a:endParaRPr lang="de-DE" sz="10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560516" y="4968876"/>
            <a:ext cx="17315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Fahrgeschwindigkeit [km/h]</a:t>
            </a:r>
            <a:endParaRPr lang="de-DE" sz="10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187624" y="1124744"/>
            <a:ext cx="6336704" cy="4176464"/>
          </a:xfrm>
          <a:prstGeom prst="rect">
            <a:avLst/>
          </a:prstGeom>
          <a:noFill/>
          <a:ln w="22225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6516216" y="1596759"/>
            <a:ext cx="6735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(n=195)</a:t>
            </a:r>
            <a:endParaRPr lang="de-DE" sz="11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Gerade Verbindung 12"/>
          <p:cNvCxnSpPr/>
          <p:nvPr/>
        </p:nvCxnSpPr>
        <p:spPr bwMode="auto">
          <a:xfrm>
            <a:off x="4606471" y="1596759"/>
            <a:ext cx="0" cy="3034493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81D4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feld 13"/>
          <p:cNvSpPr txBox="1"/>
          <p:nvPr/>
        </p:nvSpPr>
        <p:spPr>
          <a:xfrm>
            <a:off x="3131840" y="2178764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812437"/>
                </a:solidFill>
                <a:latin typeface="Arial" pitchFamily="34" charset="0"/>
                <a:cs typeface="Arial" pitchFamily="34" charset="0"/>
              </a:rPr>
              <a:t>89 %</a:t>
            </a:r>
            <a:endParaRPr lang="de-DE" sz="1400" b="1" dirty="0">
              <a:solidFill>
                <a:srgbClr val="8124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508104" y="2185119"/>
            <a:ext cx="633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812437"/>
                </a:solidFill>
                <a:latin typeface="Arial" pitchFamily="34" charset="0"/>
                <a:cs typeface="Arial" pitchFamily="34" charset="0"/>
              </a:rPr>
              <a:t> 11 %</a:t>
            </a:r>
            <a:endParaRPr lang="de-DE" sz="1400" b="1" dirty="0">
              <a:solidFill>
                <a:srgbClr val="8124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10288" y="6531992"/>
            <a:ext cx="1242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solidFill>
                  <a:srgbClr val="939A9E"/>
                </a:solidFill>
                <a:latin typeface="Arial" pitchFamily="34" charset="0"/>
                <a:cs typeface="Arial" pitchFamily="34" charset="0"/>
              </a:rPr>
              <a:t>UDB: Febr. 2015</a:t>
            </a:r>
            <a:endParaRPr lang="de-DE" sz="1100" dirty="0">
              <a:solidFill>
                <a:srgbClr val="939A9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68623" y="511880"/>
            <a:ext cx="7453569" cy="47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6000" rIns="0" bIns="36000">
            <a:spAutoFit/>
          </a:bodyPr>
          <a:lstStyle>
            <a:lvl1pPr marL="192088" indent="-192088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2600" b="1" dirty="0" smtClean="0">
                <a:solidFill>
                  <a:schemeClr val="accent1"/>
                </a:solidFill>
                <a:latin typeface="Arial" charset="0"/>
              </a:rPr>
              <a:t>Geschwindigkeitsreduktion als Maßnahme?</a:t>
            </a:r>
            <a:endParaRPr lang="de-DE" sz="2600" b="1" dirty="0">
              <a:solidFill>
                <a:schemeClr val="accent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5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/>
              <a:t>Unfallgeschehen Fußgänger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B7F920-AAD2-4E96-AE4A-86CDEB0F5DBE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296142" y="1153105"/>
            <a:ext cx="8496944" cy="347678"/>
          </a:xfrm>
        </p:spPr>
        <p:txBody>
          <a:bodyPr/>
          <a:lstStyle/>
          <a:p>
            <a:r>
              <a:rPr lang="de-DE" dirty="0" smtClean="0"/>
              <a:t>Unfallbilanz 2015 </a:t>
            </a:r>
            <a:endParaRPr lang="de-DE" dirty="0"/>
          </a:p>
        </p:txBody>
      </p:sp>
      <p:sp>
        <p:nvSpPr>
          <p:cNvPr id="16" name="Inhaltsplatzhalter 3"/>
          <p:cNvSpPr txBox="1">
            <a:spLocks/>
          </p:cNvSpPr>
          <p:nvPr/>
        </p:nvSpPr>
        <p:spPr>
          <a:xfrm>
            <a:off x="393700" y="1628800"/>
            <a:ext cx="7772400" cy="48009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  <a:buClr>
                <a:schemeClr val="accent2"/>
              </a:buClr>
            </a:pPr>
            <a:r>
              <a:rPr lang="de-DE" altLang="de-DE" dirty="0">
                <a:latin typeface="Arial" charset="0"/>
              </a:rPr>
              <a:t>Jeder </a:t>
            </a:r>
            <a:r>
              <a:rPr lang="de-DE" altLang="de-DE" dirty="0" smtClean="0">
                <a:latin typeface="Arial" charset="0"/>
              </a:rPr>
              <a:t>zwölfte </a:t>
            </a:r>
            <a:r>
              <a:rPr lang="de-DE" altLang="de-DE" dirty="0">
                <a:latin typeface="Arial" charset="0"/>
              </a:rPr>
              <a:t>Verunglückte ist </a:t>
            </a:r>
            <a:r>
              <a:rPr lang="de-DE" altLang="de-DE" dirty="0" smtClean="0">
                <a:latin typeface="Arial" charset="0"/>
              </a:rPr>
              <a:t>Fußgänger</a:t>
            </a:r>
            <a:endParaRPr lang="de-DE" altLang="de-DE" dirty="0">
              <a:latin typeface="Arial" charset="0"/>
            </a:endParaRPr>
          </a:p>
          <a:p>
            <a:pPr>
              <a:lnSpc>
                <a:spcPct val="140000"/>
              </a:lnSpc>
              <a:buClr>
                <a:schemeClr val="accent2"/>
              </a:buClr>
            </a:pPr>
            <a:r>
              <a:rPr lang="de-DE" altLang="de-DE" dirty="0" smtClean="0">
                <a:latin typeface="Arial" charset="0"/>
              </a:rPr>
              <a:t>Jeder sechste Getötete ist Fußgänger</a:t>
            </a:r>
          </a:p>
          <a:p>
            <a:pPr marL="0" indent="0">
              <a:lnSpc>
                <a:spcPct val="140000"/>
              </a:lnSpc>
              <a:buClr>
                <a:schemeClr val="accent2"/>
              </a:buClr>
              <a:buNone/>
            </a:pPr>
            <a:r>
              <a:rPr lang="de-DE" altLang="de-DE" b="1" dirty="0" smtClean="0">
                <a:latin typeface="Arial" charset="0"/>
              </a:rPr>
              <a:t/>
            </a:r>
            <a:br>
              <a:rPr lang="de-DE" altLang="de-DE" b="1" dirty="0" smtClean="0">
                <a:latin typeface="Arial" charset="0"/>
              </a:rPr>
            </a:br>
            <a:r>
              <a:rPr lang="de-DE" altLang="de-DE" b="1" dirty="0" smtClean="0">
                <a:latin typeface="Arial" charset="0"/>
              </a:rPr>
              <a:t>Schwerpunkt innerorts</a:t>
            </a:r>
          </a:p>
          <a:p>
            <a:pPr>
              <a:lnSpc>
                <a:spcPct val="140000"/>
              </a:lnSpc>
              <a:buClr>
                <a:schemeClr val="accent2"/>
              </a:buClr>
            </a:pPr>
            <a:r>
              <a:rPr lang="de-DE" altLang="de-DE" dirty="0" smtClean="0">
                <a:latin typeface="Arial" charset="0"/>
              </a:rPr>
              <a:t>Ca. 95% aller verunglückten Fußgänger</a:t>
            </a:r>
          </a:p>
          <a:p>
            <a:pPr>
              <a:lnSpc>
                <a:spcPct val="140000"/>
              </a:lnSpc>
              <a:buClr>
                <a:schemeClr val="accent2"/>
              </a:buClr>
            </a:pPr>
            <a:endParaRPr lang="de-DE" altLang="de-DE" dirty="0">
              <a:latin typeface="Arial" charset="0"/>
            </a:endParaRPr>
          </a:p>
          <a:p>
            <a:pPr marL="0" indent="0">
              <a:lnSpc>
                <a:spcPct val="140000"/>
              </a:lnSpc>
              <a:buClr>
                <a:schemeClr val="accent2"/>
              </a:buClr>
              <a:buNone/>
            </a:pPr>
            <a:r>
              <a:rPr lang="de-DE" altLang="de-DE" b="1">
                <a:latin typeface="Arial" charset="0"/>
              </a:rPr>
              <a:t>Seit 7</a:t>
            </a:r>
            <a:r>
              <a:rPr lang="de-DE" altLang="de-DE" b="1" smtClean="0">
                <a:latin typeface="Arial" charset="0"/>
              </a:rPr>
              <a:t> </a:t>
            </a:r>
            <a:r>
              <a:rPr lang="de-DE" altLang="de-DE" b="1" dirty="0">
                <a:latin typeface="Arial" charset="0"/>
              </a:rPr>
              <a:t>Jahren </a:t>
            </a:r>
            <a:r>
              <a:rPr lang="de-DE" altLang="de-DE" b="1" dirty="0" smtClean="0">
                <a:latin typeface="Arial" charset="0"/>
              </a:rPr>
              <a:t>Anzahl Schwerverletzter nahezu unverändert</a:t>
            </a:r>
            <a:endParaRPr lang="de-DE" altLang="de-DE" b="1" dirty="0">
              <a:latin typeface="Arial" charset="0"/>
            </a:endParaRPr>
          </a:p>
          <a:p>
            <a:pPr marL="0" indent="0">
              <a:lnSpc>
                <a:spcPct val="140000"/>
              </a:lnSpc>
              <a:buClr>
                <a:schemeClr val="accent2"/>
              </a:buClr>
              <a:buNone/>
            </a:pPr>
            <a:r>
              <a:rPr lang="de-DE" altLang="de-DE" b="1" dirty="0">
                <a:latin typeface="Arial" charset="0"/>
              </a:rPr>
              <a:t>Seit </a:t>
            </a:r>
            <a:r>
              <a:rPr lang="de-DE" altLang="de-DE" b="1" dirty="0" smtClean="0">
                <a:latin typeface="Arial" charset="0"/>
              </a:rPr>
              <a:t>4 </a:t>
            </a:r>
            <a:r>
              <a:rPr lang="de-DE" altLang="de-DE" b="1" dirty="0">
                <a:latin typeface="Arial" charset="0"/>
              </a:rPr>
              <a:t>Jahren </a:t>
            </a:r>
            <a:r>
              <a:rPr lang="de-DE" altLang="de-DE" b="1" dirty="0" smtClean="0">
                <a:latin typeface="Arial" charset="0"/>
              </a:rPr>
              <a:t>kaum mehr Rückgang bei Getöteten</a:t>
            </a:r>
          </a:p>
        </p:txBody>
      </p:sp>
      <p:sp>
        <p:nvSpPr>
          <p:cNvPr id="2" name="Rechteck 1"/>
          <p:cNvSpPr/>
          <p:nvPr/>
        </p:nvSpPr>
        <p:spPr>
          <a:xfrm>
            <a:off x="5399584" y="1567208"/>
            <a:ext cx="205273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140000"/>
              </a:lnSpc>
              <a:spcBef>
                <a:spcPct val="20000"/>
              </a:spcBef>
              <a:buClr>
                <a:srgbClr val="881D41"/>
              </a:buClr>
            </a:pPr>
            <a:r>
              <a:rPr lang="de-DE" altLang="de-DE" sz="1400" dirty="0" smtClean="0">
                <a:latin typeface="Arial" charset="0"/>
              </a:rPr>
              <a:t>     537 Getötete 	  </a:t>
            </a:r>
            <a:endParaRPr lang="de-DE" altLang="de-DE" sz="1400" dirty="0">
              <a:latin typeface="Arial" charset="0"/>
            </a:endParaRPr>
          </a:p>
          <a:p>
            <a:pPr marL="0" indent="0" eaLnBrk="1" hangingPunct="1">
              <a:lnSpc>
                <a:spcPct val="140000"/>
              </a:lnSpc>
              <a:spcBef>
                <a:spcPct val="20000"/>
              </a:spcBef>
              <a:buClr>
                <a:srgbClr val="881D41"/>
              </a:buClr>
            </a:pPr>
            <a:r>
              <a:rPr lang="de-DE" altLang="de-DE" sz="1400" dirty="0">
                <a:latin typeface="Arial" charset="0"/>
              </a:rPr>
              <a:t> </a:t>
            </a:r>
            <a:r>
              <a:rPr lang="de-DE" altLang="de-DE" sz="1400" dirty="0" smtClean="0">
                <a:latin typeface="Arial" charset="0"/>
              </a:rPr>
              <a:t> 7.792 Schwerverletzte</a:t>
            </a:r>
          </a:p>
          <a:p>
            <a:pPr marL="0" indent="0" eaLnBrk="1" hangingPunct="1">
              <a:lnSpc>
                <a:spcPct val="140000"/>
              </a:lnSpc>
              <a:spcBef>
                <a:spcPct val="20000"/>
              </a:spcBef>
              <a:buClr>
                <a:srgbClr val="881D41"/>
              </a:buClr>
            </a:pPr>
            <a:r>
              <a:rPr lang="de-DE" altLang="de-DE" sz="1400" dirty="0" smtClean="0">
                <a:latin typeface="Arial" charset="0"/>
              </a:rPr>
              <a:t>23.281 Leichtverletzte</a:t>
            </a:r>
            <a:endParaRPr lang="de-DE" altLang="de-DE" sz="1400" dirty="0">
              <a:latin typeface="Arial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06510" y="6381328"/>
            <a:ext cx="33201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900" dirty="0" smtClean="0">
                <a:latin typeface="Arial" charset="0"/>
              </a:rPr>
              <a:t>Quelle: Statistisches Bundesamt, Verkehrsunfälle 2015, 2016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291302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B7F920-AAD2-4E96-AE4A-86CDEB0F5DBE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44" y="1196752"/>
            <a:ext cx="6690024" cy="4325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09625" y="620688"/>
            <a:ext cx="77724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de-DE" altLang="de-DE" sz="2600" b="1" dirty="0" smtClean="0">
                <a:solidFill>
                  <a:schemeClr val="accent1"/>
                </a:solidFill>
                <a:latin typeface="Arial" charset="0"/>
              </a:rPr>
              <a:t>Einfluss Jahreszeit</a:t>
            </a:r>
            <a:endParaRPr lang="de-DE" altLang="de-DE" sz="2600" b="1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23528" y="6510536"/>
            <a:ext cx="402546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900" dirty="0" smtClean="0">
                <a:latin typeface="Arial" charset="0"/>
              </a:rPr>
              <a:t>Quelle: Statistisches Bundesamt, Verkehrsunfälle 2015, eigene Darstellung</a:t>
            </a:r>
            <a:endParaRPr lang="de-DE" sz="900" dirty="0"/>
          </a:p>
        </p:txBody>
      </p:sp>
      <p:sp>
        <p:nvSpPr>
          <p:cNvPr id="6" name="Rechteck 5"/>
          <p:cNvSpPr/>
          <p:nvPr/>
        </p:nvSpPr>
        <p:spPr>
          <a:xfrm>
            <a:off x="1509351" y="5651956"/>
            <a:ext cx="5870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dirty="0" smtClean="0">
                <a:latin typeface="Arial" charset="0"/>
              </a:rPr>
              <a:t>Fußgänger in Wintermonaten besonders gefährdet </a:t>
            </a:r>
            <a:endParaRPr lang="de-DE" dirty="0"/>
          </a:p>
        </p:txBody>
      </p:sp>
      <p:sp>
        <p:nvSpPr>
          <p:cNvPr id="9" name="Pfeil nach rechts 8"/>
          <p:cNvSpPr/>
          <p:nvPr/>
        </p:nvSpPr>
        <p:spPr bwMode="auto">
          <a:xfrm>
            <a:off x="1144107" y="5694684"/>
            <a:ext cx="365244" cy="287589"/>
          </a:xfrm>
          <a:prstGeom prst="rightArrow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81D4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27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270C-5254-45F2-8BB0-6492E63641C9}" type="slidenum">
              <a:rPr lang="de-DE" altLang="de-DE" smtClean="0"/>
              <a:pPr/>
              <a:t>2</a:t>
            </a:fld>
            <a:endParaRPr lang="de-DE" altLang="de-DE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09625" y="946150"/>
            <a:ext cx="77724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endParaRPr lang="de-DE" altLang="de-DE" sz="2800" b="1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691200"/>
            <a:ext cx="8105687" cy="52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7"/>
          <p:cNvSpPr/>
          <p:nvPr/>
        </p:nvSpPr>
        <p:spPr>
          <a:xfrm>
            <a:off x="323528" y="6510536"/>
            <a:ext cx="407034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900" dirty="0" smtClean="0">
                <a:latin typeface="Arial" charset="0"/>
              </a:rPr>
              <a:t>Quelle: Statistisches Bundesamt, Fachserie 8, Reihe 7, Ausgabe 12/2016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103347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283" y="1378736"/>
            <a:ext cx="6163971" cy="36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B7F920-AAD2-4E96-AE4A-86CDEB0F5DBE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6" name="Textplatzhalter 3"/>
          <p:cNvSpPr txBox="1">
            <a:spLocks/>
          </p:cNvSpPr>
          <p:nvPr/>
        </p:nvSpPr>
        <p:spPr bwMode="auto">
          <a:xfrm>
            <a:off x="387907" y="5462846"/>
            <a:ext cx="8496944" cy="55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/>
              <a:t>Pkw / Fußgänger - Unfälle innerorts</a:t>
            </a:r>
            <a:br>
              <a:rPr lang="de-DE" dirty="0" smtClean="0"/>
            </a:br>
            <a:r>
              <a:rPr lang="de-DE" dirty="0" smtClean="0"/>
              <a:t>- nur getötete und schwerverletzte Fußgänger -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 rot="16200000">
            <a:off x="531259" y="2798443"/>
            <a:ext cx="1484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Relative Häufigkeit (%)</a:t>
            </a:r>
            <a:endParaRPr lang="de-DE" sz="10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560516" y="4968876"/>
            <a:ext cx="17315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Fahrgeschwindigkeit [km/h]</a:t>
            </a:r>
            <a:endParaRPr lang="de-DE" sz="10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115616" y="1124744"/>
            <a:ext cx="6408712" cy="4176464"/>
          </a:xfrm>
          <a:prstGeom prst="rect">
            <a:avLst/>
          </a:prstGeom>
          <a:noFill/>
          <a:ln w="22225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6516216" y="1596759"/>
            <a:ext cx="6735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(n=188)</a:t>
            </a:r>
            <a:endParaRPr lang="de-DE" sz="1100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Gerade Verbindung 12"/>
          <p:cNvCxnSpPr/>
          <p:nvPr/>
        </p:nvCxnSpPr>
        <p:spPr bwMode="auto">
          <a:xfrm>
            <a:off x="4509493" y="1858369"/>
            <a:ext cx="0" cy="2765956"/>
          </a:xfrm>
          <a:prstGeom prst="line">
            <a:avLst/>
          </a:prstGeom>
          <a:noFill/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81D4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feld 13"/>
          <p:cNvSpPr txBox="1"/>
          <p:nvPr/>
        </p:nvSpPr>
        <p:spPr>
          <a:xfrm>
            <a:off x="3059832" y="2387861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812437"/>
                </a:solidFill>
                <a:latin typeface="Arial" pitchFamily="34" charset="0"/>
                <a:cs typeface="Arial" pitchFamily="34" charset="0"/>
              </a:rPr>
              <a:t>70 %</a:t>
            </a:r>
            <a:endParaRPr lang="de-DE" sz="1400" b="1" dirty="0">
              <a:solidFill>
                <a:srgbClr val="8124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657067" y="2394216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812437"/>
                </a:solidFill>
                <a:latin typeface="Arial" pitchFamily="34" charset="0"/>
                <a:cs typeface="Arial" pitchFamily="34" charset="0"/>
              </a:rPr>
              <a:t> 30 %</a:t>
            </a:r>
            <a:endParaRPr lang="de-DE" sz="1400" b="1" dirty="0">
              <a:solidFill>
                <a:srgbClr val="8124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13696" y="6531992"/>
            <a:ext cx="1242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solidFill>
                  <a:srgbClr val="939A9E"/>
                </a:solidFill>
                <a:latin typeface="Arial" pitchFamily="34" charset="0"/>
                <a:cs typeface="Arial" pitchFamily="34" charset="0"/>
              </a:rPr>
              <a:t>UDB: Febr. 2015</a:t>
            </a:r>
            <a:endParaRPr lang="de-DE" sz="1100" dirty="0">
              <a:solidFill>
                <a:srgbClr val="939A9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68623" y="511880"/>
            <a:ext cx="7453569" cy="47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6000" rIns="0" bIns="36000">
            <a:spAutoFit/>
          </a:bodyPr>
          <a:lstStyle>
            <a:lvl1pPr marL="192088" indent="-192088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2600" b="1" dirty="0" smtClean="0">
                <a:solidFill>
                  <a:schemeClr val="accent1"/>
                </a:solidFill>
                <a:latin typeface="Arial" charset="0"/>
              </a:rPr>
              <a:t>Geschwindigkeitsreduktion als Maßnahme?</a:t>
            </a:r>
            <a:endParaRPr lang="de-DE" sz="2600" b="1" dirty="0">
              <a:solidFill>
                <a:schemeClr val="accent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04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412163" y="28575"/>
            <a:ext cx="492125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91A3F60-8C69-46DA-ADC3-45C26AA46DE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809625" y="608806"/>
            <a:ext cx="7772400" cy="51593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600" kern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Einfluss Geschwindigkeit</a:t>
            </a:r>
            <a:endParaRPr lang="de-DE" sz="2600" kern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x_1444_Seit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412776"/>
            <a:ext cx="8482313" cy="479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DEDA40-00F5-4290-A20A-6F99D957027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323528" y="6438528"/>
            <a:ext cx="36013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Quelle: Statistisches Bundesamt, 2015</a:t>
            </a:r>
            <a:r>
              <a:rPr lang="de-DE" sz="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9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169665" y="620688"/>
            <a:ext cx="6786711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de-DE" altLang="de-DE" sz="2600" b="1" dirty="0" smtClean="0">
                <a:solidFill>
                  <a:schemeClr val="accent1"/>
                </a:solidFill>
                <a:latin typeface="Arial" charset="0"/>
              </a:rPr>
              <a:t>Verunglückte Senioren im Straßenverkehr</a:t>
            </a:r>
            <a:endParaRPr lang="de-DE" altLang="de-DE" sz="2600" b="1" dirty="0">
              <a:solidFill>
                <a:schemeClr val="accent1"/>
              </a:solidFill>
              <a:latin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200800" cy="4659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28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DEDA40-00F5-4290-A20A-6F99D9570278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5569" y="620688"/>
            <a:ext cx="6786711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de-DE" altLang="de-DE" sz="2600" b="1" dirty="0" smtClean="0">
                <a:solidFill>
                  <a:schemeClr val="accent1"/>
                </a:solidFill>
                <a:latin typeface="Arial" charset="0"/>
              </a:rPr>
              <a:t>Selbst verursachte Unfälle</a:t>
            </a:r>
            <a:endParaRPr lang="de-DE" altLang="de-DE" sz="2600" b="1" dirty="0">
              <a:solidFill>
                <a:schemeClr val="accent1"/>
              </a:solidFill>
              <a:latin typeface="Arial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28" y="1124744"/>
            <a:ext cx="7502988" cy="528751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23528" y="6510536"/>
            <a:ext cx="36013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Quelle: Statistisches Bundesamt, 2015</a:t>
            </a:r>
            <a:r>
              <a:rPr lang="de-DE" sz="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9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61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7992" y="610055"/>
            <a:ext cx="77724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de-DE" altLang="de-DE" sz="2600" b="1" dirty="0" smtClean="0">
                <a:solidFill>
                  <a:schemeClr val="accent1"/>
                </a:solidFill>
                <a:latin typeface="Arial" charset="0"/>
              </a:rPr>
              <a:t>Fahrleistungsbezogenes Unfallrisiko für Unfälle mit Getöteten nach Altersgruppen</a:t>
            </a:r>
          </a:p>
          <a:p>
            <a:pPr eaLnBrk="1" hangingPunct="1"/>
            <a:endParaRPr lang="de-DE" altLang="de-DE" sz="1000" b="1" dirty="0" smtClean="0">
              <a:solidFill>
                <a:schemeClr val="accent1"/>
              </a:solidFill>
              <a:latin typeface="Arial" charset="0"/>
            </a:endParaRPr>
          </a:p>
          <a:p>
            <a:pPr eaLnBrk="1" hangingPunct="1"/>
            <a:endParaRPr lang="de-DE" altLang="de-DE" sz="2200" b="1" dirty="0">
              <a:latin typeface="Arial" charset="0"/>
            </a:endParaRPr>
          </a:p>
        </p:txBody>
      </p:sp>
      <p:pic>
        <p:nvPicPr>
          <p:cNvPr id="5" name="Grafik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66" y="1700808"/>
            <a:ext cx="6984826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/>
          <p:cNvSpPr txBox="1"/>
          <p:nvPr/>
        </p:nvSpPr>
        <p:spPr>
          <a:xfrm>
            <a:off x="539552" y="6421870"/>
            <a:ext cx="4248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 err="1">
                <a:latin typeface="+mn-lt"/>
              </a:rPr>
              <a:t>Quelle</a:t>
            </a:r>
            <a:r>
              <a:rPr lang="en-US" sz="900" dirty="0">
                <a:latin typeface="+mn-lt"/>
              </a:rPr>
              <a:t>: </a:t>
            </a:r>
            <a:r>
              <a:rPr lang="en-US" sz="900" dirty="0" smtClean="0">
                <a:latin typeface="+mn-lt"/>
              </a:rPr>
              <a:t> </a:t>
            </a:r>
            <a:r>
              <a:rPr lang="en-US" sz="900" dirty="0" err="1" smtClean="0">
                <a:latin typeface="+mn-lt"/>
              </a:rPr>
              <a:t>Statistisches</a:t>
            </a:r>
            <a:r>
              <a:rPr lang="en-US" sz="900" dirty="0" smtClean="0">
                <a:latin typeface="+mn-lt"/>
              </a:rPr>
              <a:t> </a:t>
            </a:r>
            <a:r>
              <a:rPr lang="en-US" sz="900" dirty="0" err="1" smtClean="0">
                <a:latin typeface="+mn-lt"/>
              </a:rPr>
              <a:t>Bundesamt</a:t>
            </a:r>
            <a:r>
              <a:rPr lang="en-US" sz="900" dirty="0" smtClean="0">
                <a:latin typeface="+mn-lt"/>
              </a:rPr>
              <a:t> (2016): </a:t>
            </a:r>
            <a:r>
              <a:rPr lang="en-US" sz="900" dirty="0" err="1" smtClean="0">
                <a:latin typeface="+mn-lt"/>
              </a:rPr>
              <a:t>Verkehrsunfälle</a:t>
            </a:r>
            <a:r>
              <a:rPr lang="en-US" sz="900" dirty="0" smtClean="0">
                <a:latin typeface="+mn-lt"/>
              </a:rPr>
              <a:t> 2015, </a:t>
            </a:r>
            <a:r>
              <a:rPr lang="en-US" sz="900" dirty="0" err="1" smtClean="0">
                <a:latin typeface="+mn-lt"/>
              </a:rPr>
              <a:t>Fachserie</a:t>
            </a:r>
            <a:r>
              <a:rPr lang="en-US" sz="900" dirty="0" smtClean="0">
                <a:latin typeface="+mn-lt"/>
              </a:rPr>
              <a:t> 8, </a:t>
            </a:r>
            <a:r>
              <a:rPr lang="en-US" sz="900" dirty="0" err="1" smtClean="0">
                <a:latin typeface="+mn-lt"/>
              </a:rPr>
              <a:t>Reihe</a:t>
            </a:r>
            <a:r>
              <a:rPr lang="en-US" sz="900" dirty="0" smtClean="0">
                <a:latin typeface="+mn-lt"/>
              </a:rPr>
              <a:t> 7; </a:t>
            </a:r>
          </a:p>
          <a:p>
            <a:pPr>
              <a:defRPr/>
            </a:pPr>
            <a:r>
              <a:rPr lang="en-US" sz="900" dirty="0" err="1" smtClean="0">
                <a:latin typeface="+mn-lt"/>
              </a:rPr>
              <a:t>Bundesministerium</a:t>
            </a:r>
            <a:r>
              <a:rPr lang="en-US" sz="900" dirty="0" smtClean="0">
                <a:latin typeface="+mn-lt"/>
              </a:rPr>
              <a:t> </a:t>
            </a:r>
            <a:r>
              <a:rPr lang="en-US" sz="900" dirty="0" err="1" smtClean="0">
                <a:latin typeface="+mn-lt"/>
              </a:rPr>
              <a:t>für</a:t>
            </a:r>
            <a:r>
              <a:rPr lang="en-US" sz="900" dirty="0" smtClean="0">
                <a:latin typeface="+mn-lt"/>
              </a:rPr>
              <a:t> </a:t>
            </a:r>
            <a:r>
              <a:rPr lang="en-US" sz="900" dirty="0" err="1" smtClean="0">
                <a:latin typeface="+mn-lt"/>
              </a:rPr>
              <a:t>Verkehr</a:t>
            </a:r>
            <a:r>
              <a:rPr lang="en-US" sz="900" dirty="0" smtClean="0">
                <a:latin typeface="+mn-lt"/>
              </a:rPr>
              <a:t>, </a:t>
            </a:r>
            <a:r>
              <a:rPr lang="en-US" sz="900" dirty="0" err="1" smtClean="0">
                <a:latin typeface="+mn-lt"/>
              </a:rPr>
              <a:t>Bau</a:t>
            </a:r>
            <a:r>
              <a:rPr lang="en-US" sz="900" dirty="0" smtClean="0">
                <a:latin typeface="+mn-lt"/>
              </a:rPr>
              <a:t> und </a:t>
            </a:r>
            <a:r>
              <a:rPr lang="en-US" sz="900" dirty="0" err="1" smtClean="0">
                <a:latin typeface="+mn-lt"/>
              </a:rPr>
              <a:t>Stadtentwicklung</a:t>
            </a:r>
            <a:r>
              <a:rPr lang="en-US" sz="900" dirty="0" smtClean="0">
                <a:latin typeface="+mn-lt"/>
              </a:rPr>
              <a:t> (2009): </a:t>
            </a:r>
            <a:r>
              <a:rPr lang="en-US" sz="900" dirty="0" err="1" smtClean="0">
                <a:latin typeface="+mn-lt"/>
              </a:rPr>
              <a:t>MiD</a:t>
            </a:r>
            <a:r>
              <a:rPr lang="en-US" sz="900" dirty="0" smtClean="0">
                <a:latin typeface="+mn-lt"/>
              </a:rPr>
              <a:t> (2008), Berlin</a:t>
            </a:r>
          </a:p>
          <a:p>
            <a:pPr>
              <a:defRPr/>
            </a:pPr>
            <a:endParaRPr lang="en-US" sz="900" dirty="0">
              <a:latin typeface="+mn-lt"/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650072" y="82724"/>
            <a:ext cx="2133600" cy="365125"/>
          </a:xfrm>
        </p:spPr>
        <p:txBody>
          <a:bodyPr/>
          <a:lstStyle/>
          <a:p>
            <a:fld id="{1C3E270C-5254-45F2-8BB0-6492E63641C9}" type="slidenum">
              <a:rPr lang="de-DE" altLang="de-DE" smtClean="0"/>
              <a:pPr/>
              <a:t>24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5004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539552" y="6421870"/>
            <a:ext cx="424847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dirty="0" err="1">
                <a:latin typeface="+mn-lt"/>
              </a:rPr>
              <a:t>Quelle</a:t>
            </a:r>
            <a:r>
              <a:rPr lang="en-US" sz="900" dirty="0">
                <a:latin typeface="+mn-lt"/>
              </a:rPr>
              <a:t>: </a:t>
            </a:r>
            <a:r>
              <a:rPr lang="en-US" sz="900" dirty="0" smtClean="0">
                <a:latin typeface="+mn-lt"/>
              </a:rPr>
              <a:t> </a:t>
            </a:r>
            <a:r>
              <a:rPr lang="en-US" sz="900" dirty="0" err="1" smtClean="0">
                <a:latin typeface="+mn-lt"/>
              </a:rPr>
              <a:t>Statistisches</a:t>
            </a:r>
            <a:r>
              <a:rPr lang="en-US" sz="900" dirty="0" smtClean="0">
                <a:latin typeface="+mn-lt"/>
              </a:rPr>
              <a:t> </a:t>
            </a:r>
            <a:r>
              <a:rPr lang="en-US" sz="900" dirty="0" err="1" smtClean="0">
                <a:latin typeface="+mn-lt"/>
              </a:rPr>
              <a:t>Bundesamt</a:t>
            </a:r>
            <a:r>
              <a:rPr lang="en-US" sz="900" dirty="0" smtClean="0">
                <a:latin typeface="+mn-lt"/>
              </a:rPr>
              <a:t> (2016): </a:t>
            </a:r>
            <a:r>
              <a:rPr lang="en-US" sz="900" dirty="0" err="1" smtClean="0">
                <a:latin typeface="+mn-lt"/>
              </a:rPr>
              <a:t>Verkehrsunfälle</a:t>
            </a:r>
            <a:r>
              <a:rPr lang="en-US" sz="900" dirty="0" smtClean="0">
                <a:latin typeface="+mn-lt"/>
              </a:rPr>
              <a:t> 2015, </a:t>
            </a:r>
            <a:r>
              <a:rPr lang="en-US" sz="900" dirty="0" err="1" smtClean="0">
                <a:latin typeface="+mn-lt"/>
              </a:rPr>
              <a:t>Fachserie</a:t>
            </a:r>
            <a:r>
              <a:rPr lang="en-US" sz="900" dirty="0" smtClean="0">
                <a:latin typeface="+mn-lt"/>
              </a:rPr>
              <a:t> 8, </a:t>
            </a:r>
            <a:r>
              <a:rPr lang="en-US" sz="900" dirty="0" err="1" smtClean="0">
                <a:latin typeface="+mn-lt"/>
              </a:rPr>
              <a:t>Reihe</a:t>
            </a:r>
            <a:r>
              <a:rPr lang="en-US" sz="900" dirty="0" smtClean="0">
                <a:latin typeface="+mn-lt"/>
              </a:rPr>
              <a:t> 7; </a:t>
            </a:r>
          </a:p>
          <a:p>
            <a:pPr>
              <a:defRPr/>
            </a:pPr>
            <a:r>
              <a:rPr lang="en-US" sz="900" dirty="0" err="1" smtClean="0">
                <a:latin typeface="+mn-lt"/>
              </a:rPr>
              <a:t>Bundesministerium</a:t>
            </a:r>
            <a:r>
              <a:rPr lang="en-US" sz="900" dirty="0" smtClean="0">
                <a:latin typeface="+mn-lt"/>
              </a:rPr>
              <a:t> </a:t>
            </a:r>
            <a:r>
              <a:rPr lang="en-US" sz="900" dirty="0" err="1" smtClean="0">
                <a:latin typeface="+mn-lt"/>
              </a:rPr>
              <a:t>für</a:t>
            </a:r>
            <a:r>
              <a:rPr lang="en-US" sz="900" dirty="0" smtClean="0">
                <a:latin typeface="+mn-lt"/>
              </a:rPr>
              <a:t> </a:t>
            </a:r>
            <a:r>
              <a:rPr lang="en-US" sz="900" dirty="0" err="1" smtClean="0">
                <a:latin typeface="+mn-lt"/>
              </a:rPr>
              <a:t>Verkehr</a:t>
            </a:r>
            <a:r>
              <a:rPr lang="en-US" sz="900" dirty="0" smtClean="0">
                <a:latin typeface="+mn-lt"/>
              </a:rPr>
              <a:t>, </a:t>
            </a:r>
            <a:r>
              <a:rPr lang="en-US" sz="900" dirty="0" err="1" smtClean="0">
                <a:latin typeface="+mn-lt"/>
              </a:rPr>
              <a:t>Bau</a:t>
            </a:r>
            <a:r>
              <a:rPr lang="en-US" sz="900" dirty="0" smtClean="0">
                <a:latin typeface="+mn-lt"/>
              </a:rPr>
              <a:t> und </a:t>
            </a:r>
            <a:r>
              <a:rPr lang="en-US" sz="900" dirty="0" err="1" smtClean="0">
                <a:latin typeface="+mn-lt"/>
              </a:rPr>
              <a:t>Stadtentwicklung</a:t>
            </a:r>
            <a:r>
              <a:rPr lang="en-US" sz="900" dirty="0" smtClean="0">
                <a:latin typeface="+mn-lt"/>
              </a:rPr>
              <a:t> (2009): </a:t>
            </a:r>
            <a:r>
              <a:rPr lang="en-US" sz="900" dirty="0" err="1" smtClean="0">
                <a:latin typeface="+mn-lt"/>
              </a:rPr>
              <a:t>MiD</a:t>
            </a:r>
            <a:r>
              <a:rPr lang="en-US" sz="900" dirty="0" smtClean="0">
                <a:latin typeface="+mn-lt"/>
              </a:rPr>
              <a:t> (2008), Berlin</a:t>
            </a:r>
          </a:p>
          <a:p>
            <a:pPr>
              <a:defRPr/>
            </a:pPr>
            <a:endParaRPr lang="en-US" sz="900" dirty="0">
              <a:latin typeface="+mn-lt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7992" y="610055"/>
            <a:ext cx="77724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de-DE" altLang="de-DE" sz="2600" b="1" dirty="0" smtClean="0">
                <a:solidFill>
                  <a:schemeClr val="accent1"/>
                </a:solidFill>
                <a:latin typeface="Arial" charset="0"/>
              </a:rPr>
              <a:t>Fahrleistungsbezogenes Unfallrisiko für Unfälle mit Personenschaden nach Altersgruppen</a:t>
            </a:r>
          </a:p>
          <a:p>
            <a:pPr eaLnBrk="1" hangingPunct="1"/>
            <a:endParaRPr lang="de-DE" altLang="de-DE" sz="1000" b="1" dirty="0" smtClean="0">
              <a:solidFill>
                <a:schemeClr val="accent1"/>
              </a:solidFill>
              <a:latin typeface="Arial" charset="0"/>
            </a:endParaRPr>
          </a:p>
          <a:p>
            <a:pPr eaLnBrk="1" hangingPunct="1"/>
            <a:endParaRPr lang="de-DE" altLang="de-DE" sz="2200" b="1" dirty="0">
              <a:latin typeface="Arial" charset="0"/>
            </a:endParaRPr>
          </a:p>
        </p:txBody>
      </p:sp>
      <p:pic>
        <p:nvPicPr>
          <p:cNvPr id="7" name="Grafik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8042"/>
            <a:ext cx="6696743" cy="46072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650072" y="82724"/>
            <a:ext cx="2133600" cy="365125"/>
          </a:xfrm>
        </p:spPr>
        <p:txBody>
          <a:bodyPr/>
          <a:lstStyle/>
          <a:p>
            <a:fld id="{1C3E270C-5254-45F2-8BB0-6492E63641C9}" type="slidenum">
              <a:rPr lang="de-DE" altLang="de-DE" smtClean="0"/>
              <a:pPr/>
              <a:t>25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40218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Auswirkungen auf das Fahrverhalten – UDV Metaanalyse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Ablenkung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B7F920-AAD2-4E96-AE4A-86CDEB0F5DBE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10" name="Grafik 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68" y="1727490"/>
            <a:ext cx="6800792" cy="4221790"/>
          </a:xfrm>
          <a:prstGeom prst="rect">
            <a:avLst/>
          </a:prstGeom>
          <a:noFill/>
        </p:spPr>
      </p:pic>
      <p:sp>
        <p:nvSpPr>
          <p:cNvPr id="11" name="Textfeld 10"/>
          <p:cNvSpPr txBox="1"/>
          <p:nvPr/>
        </p:nvSpPr>
        <p:spPr>
          <a:xfrm>
            <a:off x="323528" y="6438528"/>
            <a:ext cx="5472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Quelle: UDV (2014) Ablenkung durch Informations- und Kommunikationssysteme, Ufo kompakt, Nr. 59</a:t>
            </a:r>
            <a:r>
              <a:rPr lang="de-DE" sz="9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9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99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Referentenentwurf zur Novellierung des§23 (1) „Handyparagraph“</a:t>
            </a:r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dirty="0" smtClean="0"/>
              <a:t>„(</a:t>
            </a:r>
            <a:r>
              <a:rPr lang="de-DE" dirty="0"/>
              <a:t>1 a) Wer ein Fahrzeug führt, darf ein elektronisches Gerät, das der </a:t>
            </a:r>
            <a:r>
              <a:rPr lang="de-DE" dirty="0" smtClean="0"/>
              <a:t>Kommunikation oder </a:t>
            </a:r>
            <a:r>
              <a:rPr lang="de-DE" dirty="0"/>
              <a:t>Information dient oder zu dienen bestimmt ist, nur benutzen, wenn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1</a:t>
            </a:r>
            <a:r>
              <a:rPr lang="de-DE" dirty="0"/>
              <a:t>. hierfür das Gerät nicht aufgenommen oder gehalten werden muss und</a:t>
            </a:r>
          </a:p>
          <a:p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2</a:t>
            </a:r>
            <a:r>
              <a:rPr lang="de-DE" dirty="0"/>
              <a:t>. entweder nur</a:t>
            </a:r>
          </a:p>
          <a:p>
            <a:pPr lvl="1" indent="-342900">
              <a:buAutoNum type="alphaLcParenR"/>
            </a:pPr>
            <a:r>
              <a:rPr lang="de-DE" dirty="0" smtClean="0"/>
              <a:t>eine </a:t>
            </a:r>
            <a:r>
              <a:rPr lang="de-DE" dirty="0"/>
              <a:t>Sprachsteuerung und Vorlesefunktion genutzt wird </a:t>
            </a:r>
            <a:r>
              <a:rPr lang="de-DE" dirty="0" smtClean="0"/>
              <a:t>oder</a:t>
            </a:r>
          </a:p>
          <a:p>
            <a:pPr marL="400050" lvl="1" indent="0">
              <a:buNone/>
            </a:pPr>
            <a:endParaRPr lang="de-DE" dirty="0"/>
          </a:p>
          <a:p>
            <a:pPr marL="400050" lvl="1" indent="0">
              <a:buNone/>
            </a:pPr>
            <a:r>
              <a:rPr lang="de-DE" dirty="0"/>
              <a:t>b) zur Bedienung und Nutzung des Gerätes nur eine kurze Blickzuwendung zum </a:t>
            </a:r>
            <a:r>
              <a:rPr lang="de-DE" dirty="0" smtClean="0"/>
              <a:t>Gerät und </a:t>
            </a:r>
            <a:r>
              <a:rPr lang="de-DE" dirty="0"/>
              <a:t>kurze Blickabwendung vom Verkehrsgeschehen erforderlich ist, die </a:t>
            </a:r>
            <a:r>
              <a:rPr lang="de-DE" dirty="0" smtClean="0"/>
              <a:t>zeitlich dem </a:t>
            </a:r>
            <a:r>
              <a:rPr lang="de-DE" dirty="0"/>
              <a:t>Blick über die Schulter beim Abbiegevorgang entspricht.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Ablenkung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B7F920-AAD2-4E96-AE4A-86CDEB0F5DBE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9"/>
          </p:nvPr>
        </p:nvSpPr>
        <p:spPr>
          <a:xfrm>
            <a:off x="387503" y="5957665"/>
            <a:ext cx="7056000" cy="507831"/>
          </a:xfrm>
        </p:spPr>
        <p:txBody>
          <a:bodyPr/>
          <a:lstStyle/>
          <a:p>
            <a:r>
              <a:rPr lang="de-DE" dirty="0"/>
              <a:t>Geräte </a:t>
            </a:r>
            <a:r>
              <a:rPr lang="de-DE" dirty="0" smtClean="0"/>
              <a:t>im </a:t>
            </a:r>
            <a:r>
              <a:rPr lang="de-DE" dirty="0"/>
              <a:t>Sinne des Satzes 1 sind auch Geräte der Unterhaltungselektronik oder </a:t>
            </a:r>
            <a:r>
              <a:rPr lang="de-DE" dirty="0" smtClean="0"/>
              <a:t>Geräte zur </a:t>
            </a:r>
            <a:r>
              <a:rPr lang="de-DE" dirty="0"/>
              <a:t>Ortsbestimmung, insbesondere Mobil- oder Autotelefone, </a:t>
            </a:r>
            <a:r>
              <a:rPr lang="de-DE" dirty="0" smtClean="0"/>
              <a:t>Berührungsbildschirme, tragbare </a:t>
            </a:r>
            <a:r>
              <a:rPr lang="de-DE" dirty="0"/>
              <a:t>Flachrechner, Navigationsgeräte, Fernseher oder Abspielgeräte mit </a:t>
            </a:r>
            <a:r>
              <a:rPr lang="de-DE" dirty="0" smtClean="0"/>
              <a:t>Videofunktion. […]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849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B7F920-AAD2-4E96-AE4A-86CDEB0F5DBE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95300" y="2038350"/>
            <a:ext cx="3705225" cy="19097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81D4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03250" y="2312988"/>
            <a:ext cx="361509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81D4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de-DE" sz="1600" i="0" dirty="0" smtClean="0">
                <a:latin typeface="Arial" charset="0"/>
              </a:rPr>
              <a:t>2,414 </a:t>
            </a:r>
            <a:r>
              <a:rPr lang="de-DE" sz="1600" i="0" dirty="0">
                <a:latin typeface="Arial" charset="0"/>
              </a:rPr>
              <a:t>Mio. Unfälle im Jahr</a:t>
            </a:r>
          </a:p>
          <a:p>
            <a:r>
              <a:rPr lang="de-DE" sz="1600" i="0" dirty="0">
                <a:latin typeface="Arial" charset="0"/>
              </a:rPr>
              <a:t>Davon </a:t>
            </a:r>
            <a:r>
              <a:rPr lang="de-DE" sz="1600" i="0" dirty="0" smtClean="0">
                <a:latin typeface="Arial" charset="0"/>
              </a:rPr>
              <a:t>291.105 </a:t>
            </a:r>
            <a:r>
              <a:rPr lang="de-DE" sz="1600" i="0" dirty="0">
                <a:latin typeface="Arial" charset="0"/>
              </a:rPr>
              <a:t>mit Personenschaden</a:t>
            </a:r>
          </a:p>
          <a:p>
            <a:r>
              <a:rPr lang="de-DE" sz="1600" i="0" dirty="0">
                <a:latin typeface="Arial" charset="0"/>
              </a:rPr>
              <a:t>Alle </a:t>
            </a:r>
            <a:r>
              <a:rPr lang="de-DE" sz="1600" i="0" dirty="0" smtClean="0">
                <a:latin typeface="Arial" charset="0"/>
              </a:rPr>
              <a:t>13 </a:t>
            </a:r>
            <a:r>
              <a:rPr lang="de-DE" sz="1600" i="0" dirty="0">
                <a:latin typeface="Arial" charset="0"/>
              </a:rPr>
              <a:t>Sekunden ein Unfall</a:t>
            </a:r>
          </a:p>
          <a:p>
            <a:r>
              <a:rPr lang="de-DE" sz="1600" i="0" dirty="0">
                <a:latin typeface="Arial" charset="0"/>
              </a:rPr>
              <a:t>Alle </a:t>
            </a:r>
            <a:r>
              <a:rPr lang="de-DE" sz="1600" i="0" dirty="0" smtClean="0">
                <a:latin typeface="Arial" charset="0"/>
              </a:rPr>
              <a:t>108 Sekunden </a:t>
            </a:r>
            <a:r>
              <a:rPr lang="de-DE" sz="1600" i="0" dirty="0">
                <a:latin typeface="Arial" charset="0"/>
              </a:rPr>
              <a:t>ein Unfall mit</a:t>
            </a:r>
          </a:p>
          <a:p>
            <a:r>
              <a:rPr lang="de-DE" sz="1600" i="0" dirty="0">
                <a:latin typeface="Arial" charset="0"/>
              </a:rPr>
              <a:t>Personenschaden</a:t>
            </a: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1849438" y="4102100"/>
            <a:ext cx="722312" cy="57308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020763" y="4841875"/>
            <a:ext cx="2305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81D4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b="1" i="0" dirty="0">
                <a:latin typeface="Arial" charset="0"/>
              </a:rPr>
              <a:t>Der Fahrer braucht </a:t>
            </a:r>
          </a:p>
          <a:p>
            <a:pPr algn="ctr"/>
            <a:r>
              <a:rPr lang="de-DE" b="1" i="0" dirty="0" smtClean="0">
                <a:latin typeface="Arial" charset="0"/>
              </a:rPr>
              <a:t>Unterstützung</a:t>
            </a:r>
            <a:endParaRPr lang="de-DE" b="1" i="0" dirty="0">
              <a:latin typeface="Arial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08634" y="6533473"/>
            <a:ext cx="153279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81D4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GB" sz="1100" i="0" dirty="0" err="1">
                <a:solidFill>
                  <a:srgbClr val="939A9E"/>
                </a:solidFill>
                <a:latin typeface="Arial" charset="0"/>
              </a:rPr>
              <a:t>Quelle</a:t>
            </a:r>
            <a:r>
              <a:rPr lang="en-GB" sz="1100" i="0" dirty="0">
                <a:solidFill>
                  <a:srgbClr val="939A9E"/>
                </a:solidFill>
                <a:latin typeface="Arial" charset="0"/>
              </a:rPr>
              <a:t>: </a:t>
            </a:r>
            <a:r>
              <a:rPr lang="en-GB" sz="1100" i="0" dirty="0" err="1" smtClean="0">
                <a:solidFill>
                  <a:srgbClr val="939A9E"/>
                </a:solidFill>
                <a:latin typeface="Arial" charset="0"/>
              </a:rPr>
              <a:t>Destatis</a:t>
            </a:r>
            <a:r>
              <a:rPr lang="en-GB" sz="1100" i="0" dirty="0" smtClean="0">
                <a:solidFill>
                  <a:srgbClr val="939A9E"/>
                </a:solidFill>
                <a:latin typeface="Arial" charset="0"/>
              </a:rPr>
              <a:t> 2014</a:t>
            </a:r>
            <a:endParaRPr lang="en-GB" sz="1100" i="0" dirty="0">
              <a:solidFill>
                <a:srgbClr val="939A9E"/>
              </a:solidFill>
              <a:latin typeface="Arial" charset="0"/>
            </a:endParaRPr>
          </a:p>
        </p:txBody>
      </p:sp>
      <p:sp>
        <p:nvSpPr>
          <p:cNvPr id="18" name="Titel 2"/>
          <p:cNvSpPr txBox="1">
            <a:spLocks/>
          </p:cNvSpPr>
          <p:nvPr/>
        </p:nvSpPr>
        <p:spPr bwMode="auto">
          <a:xfrm>
            <a:off x="315806" y="357119"/>
            <a:ext cx="8496300" cy="79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de-DE" dirty="0" smtClean="0"/>
              <a:t>Automatisiertes Fahren</a:t>
            </a:r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296142" y="1153105"/>
            <a:ext cx="8496944" cy="347678"/>
          </a:xfrm>
        </p:spPr>
        <p:txBody>
          <a:bodyPr/>
          <a:lstStyle/>
          <a:p>
            <a:r>
              <a:rPr lang="de-DE" dirty="0" smtClean="0"/>
              <a:t>Fahren und Unfall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150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B7F920-AAD2-4E96-AE4A-86CDEB0F5DBE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95300" y="2038350"/>
            <a:ext cx="3705225" cy="19097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81D4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840288" y="2039938"/>
            <a:ext cx="3705225" cy="19097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81D4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03250" y="2312988"/>
            <a:ext cx="361509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81D4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de-DE" sz="1600" i="0" dirty="0" smtClean="0">
                <a:latin typeface="Arial" charset="0"/>
              </a:rPr>
              <a:t>2,414 </a:t>
            </a:r>
            <a:r>
              <a:rPr lang="de-DE" sz="1600" i="0" dirty="0">
                <a:latin typeface="Arial" charset="0"/>
              </a:rPr>
              <a:t>Mio. Unfälle im Jahr</a:t>
            </a:r>
          </a:p>
          <a:p>
            <a:r>
              <a:rPr lang="de-DE" sz="1600" i="0" dirty="0">
                <a:latin typeface="Arial" charset="0"/>
              </a:rPr>
              <a:t>Davon </a:t>
            </a:r>
            <a:r>
              <a:rPr lang="de-DE" sz="1600" i="0" dirty="0" smtClean="0">
                <a:latin typeface="Arial" charset="0"/>
              </a:rPr>
              <a:t>291.105 </a:t>
            </a:r>
            <a:r>
              <a:rPr lang="de-DE" sz="1600" i="0" dirty="0">
                <a:latin typeface="Arial" charset="0"/>
              </a:rPr>
              <a:t>mit Personenschaden</a:t>
            </a:r>
          </a:p>
          <a:p>
            <a:r>
              <a:rPr lang="de-DE" sz="1600" i="0" dirty="0">
                <a:latin typeface="Arial" charset="0"/>
              </a:rPr>
              <a:t>Alle </a:t>
            </a:r>
            <a:r>
              <a:rPr lang="de-DE" sz="1600" i="0" dirty="0" smtClean="0">
                <a:latin typeface="Arial" charset="0"/>
              </a:rPr>
              <a:t>13 </a:t>
            </a:r>
            <a:r>
              <a:rPr lang="de-DE" sz="1600" i="0" dirty="0">
                <a:latin typeface="Arial" charset="0"/>
              </a:rPr>
              <a:t>Sekunden ein Unfall</a:t>
            </a:r>
          </a:p>
          <a:p>
            <a:r>
              <a:rPr lang="de-DE" sz="1600" i="0" dirty="0">
                <a:latin typeface="Arial" charset="0"/>
              </a:rPr>
              <a:t>Alle </a:t>
            </a:r>
            <a:r>
              <a:rPr lang="de-DE" sz="1600" i="0" dirty="0" smtClean="0">
                <a:latin typeface="Arial" charset="0"/>
              </a:rPr>
              <a:t>108 Sekunden </a:t>
            </a:r>
            <a:r>
              <a:rPr lang="de-DE" sz="1600" i="0" dirty="0">
                <a:latin typeface="Arial" charset="0"/>
              </a:rPr>
              <a:t>ein Unfall mit</a:t>
            </a:r>
          </a:p>
          <a:p>
            <a:r>
              <a:rPr lang="de-DE" sz="1600" i="0" dirty="0">
                <a:latin typeface="Arial" charset="0"/>
              </a:rPr>
              <a:t>Personenschaden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933951" y="2314575"/>
            <a:ext cx="36115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81D4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de-DE" sz="1600" i="0" dirty="0" smtClean="0">
                <a:latin typeface="Arial" charset="0"/>
              </a:rPr>
              <a:t>Der Mensch verursacht alle 3 </a:t>
            </a:r>
            <a:r>
              <a:rPr lang="de-DE" sz="1600" i="0" dirty="0">
                <a:latin typeface="Arial" charset="0"/>
              </a:rPr>
              <a:t>Mio. km </a:t>
            </a:r>
            <a:r>
              <a:rPr lang="de-DE" sz="1600" i="0" dirty="0" smtClean="0">
                <a:latin typeface="Arial" charset="0"/>
              </a:rPr>
              <a:t>einen </a:t>
            </a:r>
            <a:r>
              <a:rPr lang="de-DE" sz="1600" i="0" dirty="0">
                <a:latin typeface="Arial" charset="0"/>
              </a:rPr>
              <a:t>Unfall </a:t>
            </a:r>
            <a:r>
              <a:rPr lang="de-DE" sz="1600" i="0" dirty="0" smtClean="0">
                <a:latin typeface="Arial" charset="0"/>
              </a:rPr>
              <a:t>mit Personenschaden oder alle 216 Jahre</a:t>
            </a:r>
            <a:endParaRPr lang="de-DE" sz="1600" i="0" dirty="0">
              <a:latin typeface="Arial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1849438" y="4102100"/>
            <a:ext cx="722312" cy="57308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6351588" y="4103688"/>
            <a:ext cx="722312" cy="57308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020763" y="4841875"/>
            <a:ext cx="2305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81D4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b="1" i="0" dirty="0">
                <a:latin typeface="Arial" charset="0"/>
              </a:rPr>
              <a:t>Der Fahrer braucht </a:t>
            </a:r>
          </a:p>
          <a:p>
            <a:pPr algn="ctr"/>
            <a:r>
              <a:rPr lang="de-DE" b="1" i="0" dirty="0" smtClean="0">
                <a:latin typeface="Arial" charset="0"/>
              </a:rPr>
              <a:t>Unterstützung</a:t>
            </a:r>
            <a:endParaRPr lang="de-DE" b="1" i="0" dirty="0">
              <a:latin typeface="Arial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181600" y="4843463"/>
            <a:ext cx="3016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81D4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de-DE" b="1" i="0" dirty="0">
                <a:latin typeface="Arial" charset="0"/>
              </a:rPr>
              <a:t>Die </a:t>
            </a:r>
            <a:r>
              <a:rPr lang="de-DE" b="1" i="0" dirty="0" smtClean="0">
                <a:latin typeface="Arial" charset="0"/>
              </a:rPr>
              <a:t>Maschine </a:t>
            </a:r>
            <a:r>
              <a:rPr lang="de-DE" b="1" i="0" dirty="0">
                <a:latin typeface="Arial" charset="0"/>
              </a:rPr>
              <a:t>muss</a:t>
            </a:r>
          </a:p>
          <a:p>
            <a:pPr algn="ctr"/>
            <a:r>
              <a:rPr lang="de-DE" b="1" i="0" dirty="0">
                <a:latin typeface="Arial" charset="0"/>
              </a:rPr>
              <a:t>besser als der Fahrer sein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08634" y="6533473"/>
            <a:ext cx="128753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81D4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GB" sz="900" i="0" dirty="0" err="1">
                <a:solidFill>
                  <a:srgbClr val="939A9E"/>
                </a:solidFill>
                <a:latin typeface="Arial" charset="0"/>
              </a:rPr>
              <a:t>Quelle</a:t>
            </a:r>
            <a:r>
              <a:rPr lang="en-GB" sz="900" i="0" dirty="0">
                <a:solidFill>
                  <a:srgbClr val="939A9E"/>
                </a:solidFill>
                <a:latin typeface="Arial" charset="0"/>
              </a:rPr>
              <a:t>: </a:t>
            </a:r>
            <a:r>
              <a:rPr lang="en-GB" sz="900" i="0" dirty="0" err="1" smtClean="0">
                <a:solidFill>
                  <a:srgbClr val="939A9E"/>
                </a:solidFill>
                <a:latin typeface="Arial" charset="0"/>
              </a:rPr>
              <a:t>Destatis</a:t>
            </a:r>
            <a:r>
              <a:rPr lang="en-GB" sz="900" i="0" dirty="0" smtClean="0">
                <a:solidFill>
                  <a:srgbClr val="939A9E"/>
                </a:solidFill>
                <a:latin typeface="Arial" charset="0"/>
              </a:rPr>
              <a:t> 2014</a:t>
            </a:r>
            <a:endParaRPr lang="en-GB" sz="900" i="0" dirty="0">
              <a:solidFill>
                <a:srgbClr val="939A9E"/>
              </a:solidFill>
              <a:latin typeface="Arial" charset="0"/>
            </a:endParaRPr>
          </a:p>
        </p:txBody>
      </p:sp>
      <p:sp>
        <p:nvSpPr>
          <p:cNvPr id="18" name="Titel 2"/>
          <p:cNvSpPr txBox="1">
            <a:spLocks/>
          </p:cNvSpPr>
          <p:nvPr/>
        </p:nvSpPr>
        <p:spPr bwMode="auto">
          <a:xfrm>
            <a:off x="315806" y="357119"/>
            <a:ext cx="8496300" cy="79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de-DE" dirty="0" smtClean="0"/>
              <a:t>Automatisiertes Fahren</a:t>
            </a:r>
          </a:p>
        </p:txBody>
      </p:sp>
      <p:sp>
        <p:nvSpPr>
          <p:cNvPr id="1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296142" y="1153105"/>
            <a:ext cx="8496944" cy="347678"/>
          </a:xfrm>
        </p:spPr>
        <p:txBody>
          <a:bodyPr/>
          <a:lstStyle/>
          <a:p>
            <a:r>
              <a:rPr lang="de-DE" dirty="0" smtClean="0"/>
              <a:t>Fahren und Unfall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21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270C-5254-45F2-8BB0-6492E63641C9}" type="slidenum">
              <a:rPr lang="de-DE" altLang="de-DE" smtClean="0"/>
              <a:pPr/>
              <a:t>3</a:t>
            </a:fld>
            <a:endParaRPr lang="de-DE" altLang="de-DE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09625" y="946150"/>
            <a:ext cx="77724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endParaRPr lang="de-DE" altLang="de-DE" sz="28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23528" y="6510536"/>
            <a:ext cx="407034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900" dirty="0" smtClean="0">
                <a:latin typeface="Arial" charset="0"/>
              </a:rPr>
              <a:t>Quelle: Statistisches Bundesamt, Fachserie 8, Reihe 7, Ausgabe 12/2016</a:t>
            </a:r>
            <a:endParaRPr lang="de-DE" sz="9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" y="612648"/>
            <a:ext cx="9125712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2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B7F920-AAD2-4E96-AE4A-86CDEB0F5DBE}" type="slidenum">
              <a:rPr lang="de-DE" smtClean="0"/>
              <a:pPr/>
              <a:t>30</a:t>
            </a:fld>
            <a:endParaRPr lang="de-DE" dirty="0"/>
          </a:p>
        </p:txBody>
      </p:sp>
      <p:grpSp>
        <p:nvGrpSpPr>
          <p:cNvPr id="18" name="Group 46"/>
          <p:cNvGrpSpPr>
            <a:grpSpLocks/>
          </p:cNvGrpSpPr>
          <p:nvPr/>
        </p:nvGrpSpPr>
        <p:grpSpPr bwMode="auto">
          <a:xfrm>
            <a:off x="4826000" y="2298700"/>
            <a:ext cx="3756025" cy="2779713"/>
            <a:chOff x="3040" y="1448"/>
            <a:chExt cx="2366" cy="1751"/>
          </a:xfrm>
        </p:grpSpPr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V="1">
              <a:off x="3232" y="1448"/>
              <a:ext cx="0" cy="12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>
              <a:off x="3232" y="2725"/>
              <a:ext cx="2174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Text Box 24"/>
            <p:cNvSpPr txBox="1">
              <a:spLocks noChangeArrowheads="1"/>
            </p:cNvSpPr>
            <p:nvPr/>
          </p:nvSpPr>
          <p:spPr bwMode="auto">
            <a:xfrm rot="-5400000">
              <a:off x="2698" y="2096"/>
              <a:ext cx="828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81D4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de-DE" sz="900" i="0">
                  <a:latin typeface="Arial" charset="0"/>
                </a:rPr>
                <a:t>Situationsbewusstsein</a:t>
              </a:r>
            </a:p>
          </p:txBody>
        </p:sp>
        <p:sp>
          <p:nvSpPr>
            <p:cNvPr id="22" name="Text Box 25"/>
            <p:cNvSpPr txBox="1">
              <a:spLocks noChangeArrowheads="1"/>
            </p:cNvSpPr>
            <p:nvPr/>
          </p:nvSpPr>
          <p:spPr bwMode="auto">
            <a:xfrm>
              <a:off x="3948" y="2735"/>
              <a:ext cx="660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81D4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de-DE" sz="900" i="0">
                  <a:latin typeface="Arial" charset="0"/>
                </a:rPr>
                <a:t>Automationsgrad</a:t>
              </a:r>
            </a:p>
          </p:txBody>
        </p:sp>
        <p:sp>
          <p:nvSpPr>
            <p:cNvPr id="23" name="Arc 29"/>
            <p:cNvSpPr>
              <a:spLocks/>
            </p:cNvSpPr>
            <p:nvPr/>
          </p:nvSpPr>
          <p:spPr bwMode="auto">
            <a:xfrm>
              <a:off x="3464" y="1754"/>
              <a:ext cx="1472" cy="1445"/>
            </a:xfrm>
            <a:custGeom>
              <a:avLst/>
              <a:gdLst>
                <a:gd name="T0" fmla="*/ 0 w 21062"/>
                <a:gd name="T1" fmla="*/ 2 h 21600"/>
                <a:gd name="T2" fmla="*/ 1472 w 21062"/>
                <a:gd name="T3" fmla="*/ 908 h 21600"/>
                <a:gd name="T4" fmla="*/ 71 w 21062"/>
                <a:gd name="T5" fmla="*/ 1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62" h="21600" fill="none" extrusionOk="0">
                  <a:moveTo>
                    <a:pt x="-1" y="23"/>
                  </a:moveTo>
                  <a:cubicBezTo>
                    <a:pt x="336" y="7"/>
                    <a:pt x="673" y="-1"/>
                    <a:pt x="1010" y="0"/>
                  </a:cubicBezTo>
                  <a:cubicBezTo>
                    <a:pt x="9838" y="0"/>
                    <a:pt x="17779" y="5373"/>
                    <a:pt x="21061" y="13569"/>
                  </a:cubicBezTo>
                </a:path>
                <a:path w="21062" h="21600" stroke="0" extrusionOk="0">
                  <a:moveTo>
                    <a:pt x="-1" y="23"/>
                  </a:moveTo>
                  <a:cubicBezTo>
                    <a:pt x="336" y="7"/>
                    <a:pt x="673" y="-1"/>
                    <a:pt x="1010" y="0"/>
                  </a:cubicBezTo>
                  <a:cubicBezTo>
                    <a:pt x="9838" y="0"/>
                    <a:pt x="17779" y="5373"/>
                    <a:pt x="21061" y="13569"/>
                  </a:cubicBezTo>
                  <a:lnTo>
                    <a:pt x="1010" y="21600"/>
                  </a:lnTo>
                  <a:lnTo>
                    <a:pt x="-1" y="23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81D4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24" name="Group 42"/>
          <p:cNvGrpSpPr>
            <a:grpSpLocks/>
          </p:cNvGrpSpPr>
          <p:nvPr/>
        </p:nvGrpSpPr>
        <p:grpSpPr bwMode="auto">
          <a:xfrm>
            <a:off x="114300" y="2224088"/>
            <a:ext cx="4508500" cy="2589212"/>
            <a:chOff x="72" y="1401"/>
            <a:chExt cx="2840" cy="1631"/>
          </a:xfrm>
        </p:grpSpPr>
        <p:grpSp>
          <p:nvGrpSpPr>
            <p:cNvPr id="25" name="Group 38"/>
            <p:cNvGrpSpPr>
              <a:grpSpLocks/>
            </p:cNvGrpSpPr>
            <p:nvPr/>
          </p:nvGrpSpPr>
          <p:grpSpPr bwMode="auto">
            <a:xfrm>
              <a:off x="72" y="1401"/>
              <a:ext cx="2840" cy="1630"/>
              <a:chOff x="72" y="1401"/>
              <a:chExt cx="2840" cy="1630"/>
            </a:xfrm>
          </p:grpSpPr>
          <p:grpSp>
            <p:nvGrpSpPr>
              <p:cNvPr id="28" name="Group 20"/>
              <p:cNvGrpSpPr>
                <a:grpSpLocks/>
              </p:cNvGrpSpPr>
              <p:nvPr/>
            </p:nvGrpSpPr>
            <p:grpSpPr bwMode="auto">
              <a:xfrm>
                <a:off x="72" y="1401"/>
                <a:ext cx="2824" cy="1630"/>
                <a:chOff x="2880" y="1209"/>
                <a:chExt cx="2824" cy="1630"/>
              </a:xfrm>
            </p:grpSpPr>
            <p:graphicFrame>
              <p:nvGraphicFramePr>
                <p:cNvPr id="33" name="Object 12"/>
                <p:cNvGraphicFramePr>
                  <a:graphicFrameLocks noChangeAspect="1"/>
                </p:cNvGraphicFramePr>
                <p:nvPr/>
              </p:nvGraphicFramePr>
              <p:xfrm>
                <a:off x="2880" y="1264"/>
                <a:ext cx="2824" cy="15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04" name="Diagramm" r:id="rId3" imgW="8401005" imgH="4686318" progId="Excel.Chart.8">
                        <p:embed/>
                      </p:oleObj>
                    </mc:Choice>
                    <mc:Fallback>
                      <p:oleObj name="Diagramm" r:id="rId3" imgW="8401005" imgH="4686318" progId="Excel.Chart.8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r="21916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264"/>
                              <a:ext cx="2824" cy="15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4" name="Rectangle 17"/>
                <p:cNvSpPr>
                  <a:spLocks noChangeArrowheads="1"/>
                </p:cNvSpPr>
                <p:nvPr/>
              </p:nvSpPr>
              <p:spPr bwMode="auto">
                <a:xfrm>
                  <a:off x="3018" y="1209"/>
                  <a:ext cx="86" cy="13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35" name="Text Box 18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2768" y="2116"/>
                  <a:ext cx="500" cy="1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881D4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i="1">
                      <a:solidFill>
                        <a:schemeClr val="tx1"/>
                      </a:solidFill>
                      <a:latin typeface="Arial Narrow" pitchFamily="34" charset="0"/>
                    </a:defRPr>
                  </a:lvl1pPr>
                  <a:lvl2pPr marL="742950" indent="-285750">
                    <a:defRPr i="1">
                      <a:solidFill>
                        <a:schemeClr val="tx1"/>
                      </a:solidFill>
                      <a:latin typeface="Arial Narrow" pitchFamily="34" charset="0"/>
                    </a:defRPr>
                  </a:lvl2pPr>
                  <a:lvl3pPr marL="1143000" indent="-228600">
                    <a:defRPr i="1">
                      <a:solidFill>
                        <a:schemeClr val="tx1"/>
                      </a:solidFill>
                      <a:latin typeface="Arial Narrow" pitchFamily="34" charset="0"/>
                    </a:defRPr>
                  </a:lvl3pPr>
                  <a:lvl4pPr marL="1600200" indent="-228600">
                    <a:defRPr i="1">
                      <a:solidFill>
                        <a:schemeClr val="tx1"/>
                      </a:solidFill>
                      <a:latin typeface="Arial Narrow" pitchFamily="34" charset="0"/>
                    </a:defRPr>
                  </a:lvl4pPr>
                  <a:lvl5pPr marL="2057400" indent="-228600">
                    <a:defRPr i="1">
                      <a:solidFill>
                        <a:schemeClr val="tx1"/>
                      </a:solidFill>
                      <a:latin typeface="Arial Narrow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 Narrow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 Narrow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 Narrow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 Narrow" pitchFamily="34" charset="0"/>
                    </a:defRPr>
                  </a:lvl9pPr>
                </a:lstStyle>
                <a:p>
                  <a:r>
                    <a:rPr lang="de-DE" sz="900" i="0">
                      <a:latin typeface="Arial" charset="0"/>
                    </a:rPr>
                    <a:t>gar nicht</a:t>
                  </a:r>
                </a:p>
              </p:txBody>
            </p:sp>
            <p:sp>
              <p:nvSpPr>
                <p:cNvPr id="36" name="Text Box 19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2850" y="1440"/>
                  <a:ext cx="336" cy="1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881D4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9050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i="1">
                      <a:solidFill>
                        <a:schemeClr val="tx1"/>
                      </a:solidFill>
                      <a:latin typeface="Arial Narrow" pitchFamily="34" charset="0"/>
                    </a:defRPr>
                  </a:lvl1pPr>
                  <a:lvl2pPr marL="742950" indent="-285750">
                    <a:defRPr i="1">
                      <a:solidFill>
                        <a:schemeClr val="tx1"/>
                      </a:solidFill>
                      <a:latin typeface="Arial Narrow" pitchFamily="34" charset="0"/>
                    </a:defRPr>
                  </a:lvl2pPr>
                  <a:lvl3pPr marL="1143000" indent="-228600">
                    <a:defRPr i="1">
                      <a:solidFill>
                        <a:schemeClr val="tx1"/>
                      </a:solidFill>
                      <a:latin typeface="Arial Narrow" pitchFamily="34" charset="0"/>
                    </a:defRPr>
                  </a:lvl3pPr>
                  <a:lvl4pPr marL="1600200" indent="-228600">
                    <a:defRPr i="1">
                      <a:solidFill>
                        <a:schemeClr val="tx1"/>
                      </a:solidFill>
                      <a:latin typeface="Arial Narrow" pitchFamily="34" charset="0"/>
                    </a:defRPr>
                  </a:lvl4pPr>
                  <a:lvl5pPr marL="2057400" indent="-228600">
                    <a:defRPr i="1">
                      <a:solidFill>
                        <a:schemeClr val="tx1"/>
                      </a:solidFill>
                      <a:latin typeface="Arial Narrow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 Narrow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 Narrow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 Narrow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i="1">
                      <a:solidFill>
                        <a:schemeClr val="tx1"/>
                      </a:solidFill>
                      <a:latin typeface="Arial Narrow" pitchFamily="34" charset="0"/>
                    </a:defRPr>
                  </a:lvl9pPr>
                </a:lstStyle>
                <a:p>
                  <a:r>
                    <a:rPr lang="de-DE" sz="900" i="0">
                      <a:latin typeface="Arial" charset="0"/>
                    </a:rPr>
                    <a:t>sehr</a:t>
                  </a:r>
                </a:p>
              </p:txBody>
            </p:sp>
          </p:grpSp>
          <p:sp>
            <p:nvSpPr>
              <p:cNvPr id="29" name="Line 30"/>
              <p:cNvSpPr>
                <a:spLocks noChangeShapeType="1"/>
              </p:cNvSpPr>
              <p:nvPr/>
            </p:nvSpPr>
            <p:spPr bwMode="auto">
              <a:xfrm>
                <a:off x="2616" y="2723"/>
                <a:ext cx="2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0" name="Rectangle 31"/>
              <p:cNvSpPr>
                <a:spLocks noChangeArrowheads="1"/>
              </p:cNvSpPr>
              <p:nvPr/>
            </p:nvSpPr>
            <p:spPr bwMode="auto">
              <a:xfrm>
                <a:off x="296" y="2727"/>
                <a:ext cx="2424" cy="1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" name="Rectangle 32"/>
              <p:cNvSpPr>
                <a:spLocks noChangeArrowheads="1"/>
              </p:cNvSpPr>
              <p:nvPr/>
            </p:nvSpPr>
            <p:spPr bwMode="auto">
              <a:xfrm>
                <a:off x="168" y="2815"/>
                <a:ext cx="256" cy="2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2" name="Rectangle 35"/>
              <p:cNvSpPr>
                <a:spLocks noChangeArrowheads="1"/>
              </p:cNvSpPr>
              <p:nvPr/>
            </p:nvSpPr>
            <p:spPr bwMode="auto">
              <a:xfrm>
                <a:off x="2720" y="2735"/>
                <a:ext cx="80" cy="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26" name="Text Box 39"/>
            <p:cNvSpPr txBox="1">
              <a:spLocks noChangeArrowheads="1"/>
            </p:cNvSpPr>
            <p:nvPr/>
          </p:nvSpPr>
          <p:spPr bwMode="auto">
            <a:xfrm>
              <a:off x="1008" y="2736"/>
              <a:ext cx="1320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81D4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900" i="0">
                  <a:latin typeface="Arial" charset="0"/>
                </a:rPr>
                <a:t>Automationsgrad</a:t>
              </a:r>
            </a:p>
          </p:txBody>
        </p:sp>
        <p:sp>
          <p:nvSpPr>
            <p:cNvPr id="27" name="Rectangle 40"/>
            <p:cNvSpPr>
              <a:spLocks noChangeArrowheads="1"/>
            </p:cNvSpPr>
            <p:nvPr/>
          </p:nvSpPr>
          <p:spPr bwMode="auto">
            <a:xfrm>
              <a:off x="856" y="2855"/>
              <a:ext cx="1280" cy="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7" name="Line 45"/>
          <p:cNvSpPr>
            <a:spLocks noChangeShapeType="1"/>
          </p:cNvSpPr>
          <p:nvPr/>
        </p:nvSpPr>
        <p:spPr bwMode="auto">
          <a:xfrm flipV="1">
            <a:off x="495300" y="2286000"/>
            <a:ext cx="0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0" name="Titel 2"/>
          <p:cNvSpPr txBox="1">
            <a:spLocks/>
          </p:cNvSpPr>
          <p:nvPr/>
        </p:nvSpPr>
        <p:spPr bwMode="auto">
          <a:xfrm>
            <a:off x="296142" y="351706"/>
            <a:ext cx="8496300" cy="79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de-DE" dirty="0" smtClean="0"/>
              <a:t>Konsequenzen der Automation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14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572000" y="981075"/>
            <a:ext cx="2304256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1A3F60-8C69-46DA-ADC3-45C26AA46DEC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79256" y="939800"/>
            <a:ext cx="865724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lnSpc>
                <a:spcPct val="150000"/>
              </a:lnSpc>
              <a:spcBef>
                <a:spcPct val="20000"/>
              </a:spcBef>
              <a:buClr>
                <a:srgbClr val="881D41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20000"/>
              </a:spcBef>
              <a:buClr>
                <a:srgbClr val="8D2F54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2pPr>
            <a:lvl3pPr marL="1265238" indent="-3429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20000"/>
              </a:spcBef>
              <a:buClr>
                <a:schemeClr val="accent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140000"/>
              </a:lnSpc>
              <a:buNone/>
            </a:pPr>
            <a:r>
              <a:rPr lang="de-DE" altLang="en-US" dirty="0" smtClean="0">
                <a:solidFill>
                  <a:srgbClr val="425762"/>
                </a:solidFill>
              </a:rPr>
              <a:t>Übernahmeaufforderung wegen  </a:t>
            </a:r>
            <a:r>
              <a:rPr lang="de-DE" altLang="en-US" dirty="0">
                <a:solidFill>
                  <a:srgbClr val="425762"/>
                </a:solidFill>
              </a:rPr>
              <a:t>einer Baustelle </a:t>
            </a:r>
            <a:r>
              <a:rPr lang="de-DE" altLang="en-US" dirty="0" smtClean="0">
                <a:solidFill>
                  <a:srgbClr val="425762"/>
                </a:solidFill>
              </a:rPr>
              <a:t>voraus (Szenario 4)</a:t>
            </a:r>
            <a:endParaRPr lang="de-DE" altLang="en-US" dirty="0">
              <a:solidFill>
                <a:srgbClr val="425762"/>
              </a:solidFill>
            </a:endParaRPr>
          </a:p>
        </p:txBody>
      </p:sp>
      <p:pic>
        <p:nvPicPr>
          <p:cNvPr id="8" name="Szenario_M04_VP3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700" y="1444296"/>
            <a:ext cx="6698580" cy="5358864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0394" y="260648"/>
            <a:ext cx="77724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de-DE" altLang="de-DE" sz="2800" dirty="0" smtClean="0"/>
              <a:t>HAF: </a:t>
            </a:r>
            <a:r>
              <a:rPr lang="de-DE" altLang="de-DE" sz="2800" dirty="0" err="1" smtClean="0"/>
              <a:t>Simulatorstudie</a:t>
            </a:r>
            <a:r>
              <a:rPr lang="de-DE" altLang="de-DE" sz="2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593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B7F920-AAD2-4E96-AE4A-86CDEB0F5DBE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95536" y="1628775"/>
            <a:ext cx="8424936" cy="2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 eaLnBrk="1" hangingPunct="1">
              <a:lnSpc>
                <a:spcPct val="140000"/>
              </a:lnSpc>
              <a:spcBef>
                <a:spcPct val="20000"/>
              </a:spcBef>
              <a:buClr>
                <a:srgbClr val="881D41"/>
              </a:buClr>
              <a:buFont typeface="Times" pitchFamily="18" charset="0"/>
              <a:buChar char="•"/>
            </a:pPr>
            <a:r>
              <a:rPr lang="de-DE" dirty="0" smtClean="0">
                <a:solidFill>
                  <a:srgbClr val="425762"/>
                </a:solidFill>
                <a:latin typeface="Arial" charset="0"/>
              </a:rPr>
              <a:t>Es </a:t>
            </a:r>
            <a:r>
              <a:rPr lang="de-DE" dirty="0">
                <a:solidFill>
                  <a:srgbClr val="425762"/>
                </a:solidFill>
                <a:latin typeface="Arial" charset="0"/>
              </a:rPr>
              <a:t>zeigt sich, dass 90% der Fahrer nach einer Fahrt mit hoher Ablenkung nach 3-4 Sekunden das erste Mal den Blick wieder auf die Straße gerichtet haben, nach 6-7 Sekunden die Hände wieder am Lenkrad und die Füße an den Pedalen haben und nach 7-8 Sekunden die Automation abschalten. </a:t>
            </a:r>
          </a:p>
          <a:p>
            <a:pPr marL="342900" indent="-342900" eaLnBrk="1" hangingPunct="1">
              <a:lnSpc>
                <a:spcPct val="140000"/>
              </a:lnSpc>
              <a:spcBef>
                <a:spcPct val="20000"/>
              </a:spcBef>
              <a:buClr>
                <a:srgbClr val="881D41"/>
              </a:buClr>
              <a:buFont typeface="Times" pitchFamily="18" charset="0"/>
              <a:buChar char="•"/>
            </a:pPr>
            <a:r>
              <a:rPr lang="de-DE" dirty="0" smtClean="0">
                <a:solidFill>
                  <a:srgbClr val="425762"/>
                </a:solidFill>
                <a:latin typeface="Arial" charset="0"/>
              </a:rPr>
              <a:t>Untersucht </a:t>
            </a:r>
            <a:r>
              <a:rPr lang="de-DE" dirty="0">
                <a:solidFill>
                  <a:srgbClr val="425762"/>
                </a:solidFill>
                <a:latin typeface="Arial" charset="0"/>
              </a:rPr>
              <a:t>man allerdings als Indikatoren des Situationsbewusstseins für die Fahrsituation den ersten Blick in den Spiegel und den Blick auf die Geschwindigkeitsanzeige, werden 12-15 Sekunden benötigt.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4172" y="620609"/>
            <a:ext cx="8496300" cy="790473"/>
          </a:xfrm>
        </p:spPr>
        <p:txBody>
          <a:bodyPr/>
          <a:lstStyle/>
          <a:p>
            <a:r>
              <a:rPr lang="de-DE" altLang="de-DE" sz="2800" dirty="0"/>
              <a:t>HAF: </a:t>
            </a:r>
            <a:r>
              <a:rPr lang="de-DE" altLang="de-DE" sz="2800" dirty="0" err="1"/>
              <a:t>Simulatorstudie</a:t>
            </a:r>
            <a:r>
              <a:rPr lang="de-DE" altLang="de-DE" sz="2800" dirty="0"/>
              <a:t> 1 </a:t>
            </a:r>
            <a:r>
              <a:rPr lang="de-DE" altLang="de-DE" sz="2800" dirty="0" smtClean="0"/>
              <a:t/>
            </a:r>
            <a:br>
              <a:rPr lang="de-DE" altLang="de-DE" sz="2800" dirty="0" smtClean="0"/>
            </a:br>
            <a:r>
              <a:rPr lang="de-DE" altLang="de-DE" sz="2800" b="0" dirty="0" smtClean="0"/>
              <a:t>Erkenntnisse </a:t>
            </a:r>
            <a:r>
              <a:rPr lang="de-DE" altLang="de-DE" sz="2800" dirty="0" smtClean="0"/>
              <a:t/>
            </a:r>
            <a:br>
              <a:rPr lang="de-DE" altLang="de-DE" sz="2800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81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EB7F920-AAD2-4E96-AE4A-86CDEB0F5DBE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79669" y="1389526"/>
            <a:ext cx="8512785" cy="48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lvl="5" indent="-34290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881D41"/>
              </a:buClr>
              <a:buFont typeface="Times" pitchFamily="18" charset="0"/>
              <a:buChar char="•"/>
            </a:pPr>
            <a:r>
              <a:rPr lang="de-DE" altLang="de-DE" dirty="0" smtClean="0">
                <a:solidFill>
                  <a:srgbClr val="425762"/>
                </a:solidFill>
                <a:latin typeface="Arial" charset="0"/>
              </a:rPr>
              <a:t>Reaktionszeiten </a:t>
            </a:r>
            <a:r>
              <a:rPr lang="de-DE" altLang="de-DE" dirty="0">
                <a:solidFill>
                  <a:srgbClr val="425762"/>
                </a:solidFill>
                <a:latin typeface="Arial" charset="0"/>
              </a:rPr>
              <a:t>müder automatisiert fahrender </a:t>
            </a:r>
            <a:r>
              <a:rPr lang="de-DE" altLang="de-DE" dirty="0" smtClean="0">
                <a:solidFill>
                  <a:srgbClr val="425762"/>
                </a:solidFill>
                <a:latin typeface="Arial" charset="0"/>
              </a:rPr>
              <a:t>Fahrer (ohne Nebenaufgabe) </a:t>
            </a:r>
            <a:r>
              <a:rPr lang="de-DE" altLang="de-DE" dirty="0">
                <a:solidFill>
                  <a:srgbClr val="425762"/>
                </a:solidFill>
                <a:latin typeface="Arial" charset="0"/>
              </a:rPr>
              <a:t>sind vergleichbar mit denen von wachen, automatisiert fahrendenden Fahrern, die durch eine Nebenaufgabe stark visuell und kognitiv abgelenkt </a:t>
            </a:r>
            <a:r>
              <a:rPr lang="de-DE" altLang="de-DE" dirty="0" smtClean="0">
                <a:solidFill>
                  <a:srgbClr val="425762"/>
                </a:solidFill>
                <a:latin typeface="Arial" charset="0"/>
              </a:rPr>
              <a:t>sind .</a:t>
            </a:r>
            <a:endParaRPr lang="de-DE" altLang="de-DE" dirty="0">
              <a:solidFill>
                <a:srgbClr val="425762"/>
              </a:solidFill>
              <a:latin typeface="Arial" charset="0"/>
            </a:endParaRPr>
          </a:p>
          <a:p>
            <a:pPr marL="342900" lvl="5" indent="-34290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881D41"/>
              </a:buClr>
              <a:buFont typeface="Times" pitchFamily="18" charset="0"/>
              <a:buChar char="•"/>
            </a:pPr>
            <a:r>
              <a:rPr lang="de-DE" altLang="de-DE" dirty="0">
                <a:solidFill>
                  <a:srgbClr val="425762"/>
                </a:solidFill>
                <a:latin typeface="Arial" charset="0"/>
              </a:rPr>
              <a:t>Allgemein erreichen automatisiert fahrende Fahrer (müde und wach) </a:t>
            </a:r>
            <a:r>
              <a:rPr lang="de-DE" altLang="de-DE" u="sng" dirty="0">
                <a:solidFill>
                  <a:srgbClr val="425762"/>
                </a:solidFill>
                <a:latin typeface="Arial" charset="0"/>
              </a:rPr>
              <a:t>eher</a:t>
            </a:r>
            <a:r>
              <a:rPr lang="de-DE" altLang="de-DE" dirty="0">
                <a:solidFill>
                  <a:srgbClr val="425762"/>
                </a:solidFill>
                <a:latin typeface="Arial" charset="0"/>
              </a:rPr>
              <a:t> einen </a:t>
            </a:r>
            <a:r>
              <a:rPr lang="de-DE" altLang="de-DE" u="sng" dirty="0">
                <a:solidFill>
                  <a:srgbClr val="425762"/>
                </a:solidFill>
                <a:latin typeface="Arial" charset="0"/>
              </a:rPr>
              <a:t>höheren</a:t>
            </a:r>
            <a:r>
              <a:rPr lang="de-DE" altLang="de-DE" dirty="0">
                <a:solidFill>
                  <a:srgbClr val="425762"/>
                </a:solidFill>
                <a:latin typeface="Arial" charset="0"/>
              </a:rPr>
              <a:t> Müdigkeitslevel als manuelle Fahrer.</a:t>
            </a:r>
          </a:p>
          <a:p>
            <a:pPr marL="342900" lvl="5" indent="-34290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881D41"/>
              </a:buClr>
              <a:buFont typeface="Times" pitchFamily="18" charset="0"/>
              <a:buChar char="•"/>
            </a:pPr>
            <a:r>
              <a:rPr lang="de-DE" altLang="de-DE" dirty="0">
                <a:solidFill>
                  <a:srgbClr val="425762"/>
                </a:solidFill>
                <a:latin typeface="Arial" charset="0"/>
              </a:rPr>
              <a:t>Eine hochautomatisierte Fahrt ohne Nebentätigkeit mit einer Dauer von mehr als 15 min. ist als </a:t>
            </a:r>
            <a:r>
              <a:rPr lang="de-DE" altLang="de-DE" u="sng" dirty="0">
                <a:solidFill>
                  <a:srgbClr val="425762"/>
                </a:solidFill>
                <a:latin typeface="Arial" charset="0"/>
              </a:rPr>
              <a:t>nicht sicher</a:t>
            </a:r>
            <a:r>
              <a:rPr lang="de-DE" altLang="de-DE" dirty="0">
                <a:solidFill>
                  <a:srgbClr val="425762"/>
                </a:solidFill>
                <a:latin typeface="Arial" charset="0"/>
              </a:rPr>
              <a:t> einzustufen, wenn der Fahrer die Automation überwachen oder auf Hinweise der Automation reagieren soll. </a:t>
            </a:r>
            <a:endParaRPr lang="de-DE" altLang="de-DE" dirty="0" smtClean="0">
              <a:solidFill>
                <a:srgbClr val="425762"/>
              </a:solidFill>
              <a:latin typeface="Arial" charset="0"/>
            </a:endParaRPr>
          </a:p>
          <a:p>
            <a:pPr marL="0" lvl="5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Clr>
                <a:srgbClr val="881D41"/>
              </a:buClr>
            </a:pPr>
            <a:endParaRPr lang="de-DE" altLang="de-DE" dirty="0">
              <a:solidFill>
                <a:srgbClr val="425762"/>
              </a:solidFill>
              <a:latin typeface="Arial" charset="0"/>
            </a:endParaRPr>
          </a:p>
          <a:p>
            <a:pPr marL="342900" indent="-342900" eaLnBrk="1" hangingPunct="1">
              <a:lnSpc>
                <a:spcPct val="140000"/>
              </a:lnSpc>
              <a:spcBef>
                <a:spcPct val="20000"/>
              </a:spcBef>
              <a:buClr>
                <a:srgbClr val="881D41"/>
              </a:buClr>
              <a:buFont typeface="Times" pitchFamily="18" charset="0"/>
              <a:buChar char="•"/>
            </a:pPr>
            <a:endParaRPr lang="de-DE" dirty="0">
              <a:solidFill>
                <a:srgbClr val="425762"/>
              </a:solidFill>
              <a:latin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9896" y="692696"/>
            <a:ext cx="8496300" cy="790473"/>
          </a:xfrm>
        </p:spPr>
        <p:txBody>
          <a:bodyPr/>
          <a:lstStyle/>
          <a:p>
            <a:r>
              <a:rPr lang="de-DE" altLang="de-DE" sz="2800" dirty="0"/>
              <a:t>HAF: </a:t>
            </a:r>
            <a:r>
              <a:rPr lang="de-DE" altLang="de-DE" sz="2800" dirty="0" err="1"/>
              <a:t>Simulatorstudie</a:t>
            </a:r>
            <a:r>
              <a:rPr lang="de-DE" altLang="de-DE" sz="2800" dirty="0"/>
              <a:t> </a:t>
            </a:r>
            <a:r>
              <a:rPr lang="de-DE" altLang="de-DE" sz="2800" dirty="0" smtClean="0"/>
              <a:t>2 </a:t>
            </a:r>
            <a:br>
              <a:rPr lang="de-DE" altLang="de-DE" sz="2800" dirty="0" smtClean="0"/>
            </a:br>
            <a:r>
              <a:rPr lang="de-DE" altLang="de-DE" sz="2800" b="0" dirty="0" smtClean="0"/>
              <a:t>Erkenntnisse</a:t>
            </a:r>
            <a:br>
              <a:rPr lang="de-DE" altLang="de-DE" sz="2800" b="0" dirty="0" smtClean="0"/>
            </a:b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77977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846138" y="6421870"/>
            <a:ext cx="1306512" cy="231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900" dirty="0" err="1">
                <a:latin typeface="+mn-lt"/>
              </a:rPr>
              <a:t>Quelle</a:t>
            </a:r>
            <a:r>
              <a:rPr lang="en-US" sz="900" dirty="0">
                <a:latin typeface="+mn-lt"/>
              </a:rPr>
              <a:t>: 40 </a:t>
            </a:r>
            <a:r>
              <a:rPr lang="en-US" sz="900" dirty="0" err="1">
                <a:latin typeface="+mn-lt"/>
              </a:rPr>
              <a:t>Jahre</a:t>
            </a:r>
            <a:r>
              <a:rPr lang="en-US" sz="900" dirty="0">
                <a:latin typeface="+mn-lt"/>
              </a:rPr>
              <a:t> DVR</a:t>
            </a:r>
          </a:p>
        </p:txBody>
      </p:sp>
      <p:pic>
        <p:nvPicPr>
          <p:cNvPr id="2" name="Unfallzahlen_Hoehepunk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029" y="1056065"/>
            <a:ext cx="7089363" cy="5317023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04056" y="404664"/>
            <a:ext cx="77724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de-DE" altLang="de-DE" sz="2600" b="1" dirty="0" smtClean="0">
                <a:solidFill>
                  <a:schemeClr val="accent1"/>
                </a:solidFill>
                <a:latin typeface="Arial" charset="0"/>
              </a:rPr>
              <a:t>Quo </a:t>
            </a:r>
            <a:r>
              <a:rPr lang="de-DE" altLang="de-DE" sz="2600" b="1" dirty="0" err="1" smtClean="0">
                <a:solidFill>
                  <a:schemeClr val="accent1"/>
                </a:solidFill>
                <a:latin typeface="Arial" charset="0"/>
              </a:rPr>
              <a:t>Vadis</a:t>
            </a:r>
            <a:r>
              <a:rPr lang="de-DE" altLang="de-DE" sz="2600" b="1" dirty="0" smtClean="0">
                <a:solidFill>
                  <a:schemeClr val="accent1"/>
                </a:solidFill>
                <a:latin typeface="Arial" charset="0"/>
              </a:rPr>
              <a:t>?</a:t>
            </a:r>
            <a:endParaRPr lang="de-DE" altLang="de-DE" sz="2600" b="1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650072" y="82724"/>
            <a:ext cx="2133600" cy="365125"/>
          </a:xfrm>
        </p:spPr>
        <p:txBody>
          <a:bodyPr/>
          <a:lstStyle/>
          <a:p>
            <a:fld id="{1C3E270C-5254-45F2-8BB0-6492E63641C9}" type="slidenum">
              <a:rPr lang="de-DE" altLang="de-DE" smtClean="0"/>
              <a:pPr/>
              <a:t>34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02119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26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270C-5254-45F2-8BB0-6492E63641C9}" type="slidenum">
              <a:rPr lang="de-DE" altLang="de-DE" smtClean="0"/>
              <a:pPr/>
              <a:t>4</a:t>
            </a:fld>
            <a:endParaRPr lang="de-DE" altLang="de-DE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09625" y="946150"/>
            <a:ext cx="77724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endParaRPr lang="de-DE" altLang="de-DE" sz="28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07504" y="6381328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900" dirty="0" smtClean="0">
                <a:latin typeface="Arial" charset="0"/>
              </a:rPr>
              <a:t>Quelle: Statistisches Bundesamt,</a:t>
            </a:r>
          </a:p>
          <a:p>
            <a:r>
              <a:rPr lang="de-DE" altLang="de-DE" sz="900" dirty="0" smtClean="0">
                <a:latin typeface="Arial" charset="0"/>
              </a:rPr>
              <a:t>Fachserie 8, Reihe 7, Ausgabe 12/2016</a:t>
            </a:r>
            <a:endParaRPr lang="de-DE" sz="9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409" y="0"/>
            <a:ext cx="4667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8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270C-5254-45F2-8BB0-6492E63641C9}" type="slidenum">
              <a:rPr lang="de-DE" altLang="de-DE" smtClean="0"/>
              <a:pPr/>
              <a:t>5</a:t>
            </a:fld>
            <a:endParaRPr lang="de-DE" altLang="de-DE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09625" y="946150"/>
            <a:ext cx="77724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endParaRPr lang="de-DE" altLang="de-DE" sz="28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07504" y="6381328"/>
            <a:ext cx="391004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900" dirty="0" smtClean="0">
                <a:latin typeface="Arial" charset="0"/>
              </a:rPr>
              <a:t>Quelle: Statistisches Bundesamt, Fachserie 8, Reihe 7, Ausgabe 12/2016</a:t>
            </a:r>
            <a:endParaRPr lang="de-DE" sz="9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64" y="946150"/>
            <a:ext cx="8865132" cy="449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0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B7160-97CB-4568-9518-AC2E38B5FF1B}" type="slidenum">
              <a:rPr lang="de-DE" altLang="de-DE" smtClean="0"/>
              <a:pPr/>
              <a:t>6</a:t>
            </a:fld>
            <a:endParaRPr lang="de-DE" altLang="de-DE" dirty="0"/>
          </a:p>
        </p:txBody>
      </p:sp>
      <p:pic>
        <p:nvPicPr>
          <p:cNvPr id="2" name="SH 07 56_ON TOP NEAR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300" y="588397"/>
            <a:ext cx="7566891" cy="619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02A77B-466E-4E15-AAA1-E58FAF8F4E8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0" name="Titel 2"/>
          <p:cNvSpPr txBox="1">
            <a:spLocks/>
          </p:cNvSpPr>
          <p:nvPr/>
        </p:nvSpPr>
        <p:spPr>
          <a:xfrm>
            <a:off x="296142" y="351706"/>
            <a:ext cx="8496300" cy="79047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de-DE" sz="2800" dirty="0" smtClean="0"/>
              <a:t>Unfallzahlen in Deutschland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r="10966"/>
          <a:stretch/>
        </p:blipFill>
        <p:spPr bwMode="auto">
          <a:xfrm>
            <a:off x="395536" y="1268760"/>
            <a:ext cx="4903321" cy="462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/>
        </p:nvSpPr>
        <p:spPr>
          <a:xfrm>
            <a:off x="323528" y="6510536"/>
            <a:ext cx="30508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900" dirty="0" smtClean="0">
                <a:latin typeface="Arial" charset="0"/>
              </a:rPr>
              <a:t>Quelle: Statistisches Bundesamt 2015, erschienen 2016</a:t>
            </a:r>
            <a:endParaRPr lang="de-DE" sz="900" dirty="0"/>
          </a:p>
        </p:txBody>
      </p:sp>
      <p:sp>
        <p:nvSpPr>
          <p:cNvPr id="6" name="Textfeld 5"/>
          <p:cNvSpPr txBox="1"/>
          <p:nvPr/>
        </p:nvSpPr>
        <p:spPr>
          <a:xfrm>
            <a:off x="5361156" y="2405206"/>
            <a:ext cx="37828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+mn-lt"/>
              </a:rPr>
              <a:t>Todesopfer 2015 zu 1991: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latin typeface="+mn-lt"/>
              </a:rPr>
              <a:t>Verringerung bei </a:t>
            </a:r>
            <a:r>
              <a:rPr lang="de-DE" sz="1600" dirty="0" smtClean="0">
                <a:latin typeface="+mn-lt"/>
              </a:rPr>
              <a:t>Pkw um 76 </a:t>
            </a:r>
            <a:r>
              <a:rPr lang="de-DE" sz="1600" dirty="0">
                <a:latin typeface="+mn-lt"/>
              </a:rPr>
              <a:t>%</a:t>
            </a:r>
            <a:endParaRPr lang="de-DE" sz="1600" dirty="0" smtClean="0">
              <a:latin typeface="+mn-lt"/>
            </a:endParaRP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latin typeface="+mn-lt"/>
              </a:rPr>
              <a:t>Verringerung bei </a:t>
            </a:r>
            <a:r>
              <a:rPr lang="de-DE" sz="1600" dirty="0" smtClean="0">
                <a:latin typeface="+mn-lt"/>
              </a:rPr>
              <a:t>Krad* um 43 %</a:t>
            </a:r>
          </a:p>
          <a:p>
            <a:endParaRPr lang="de-DE" sz="1600" dirty="0" smtClean="0">
              <a:latin typeface="+mn-lt"/>
            </a:endParaRP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de-DE" sz="1600" dirty="0" smtClean="0">
                <a:latin typeface="+mn-lt"/>
              </a:rPr>
              <a:t>Der Anteil der getöteten Kraftradnutzer an allen Verkehrstoten hat sich in den letzten 25 Jahren fast verdoppelt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23528" y="6092825"/>
            <a:ext cx="62646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latin typeface="Arial"/>
                <a:cs typeface="Arial"/>
              </a:rPr>
              <a:t>* Krad mit amtlichem Kennzeichen und Versicherungskennzeichen</a:t>
            </a:r>
          </a:p>
        </p:txBody>
      </p:sp>
    </p:spTree>
    <p:extLst>
      <p:ext uri="{BB962C8B-B14F-4D97-AF65-F5344CB8AC3E}">
        <p14:creationId xmlns:p14="http://schemas.microsoft.com/office/powerpoint/2010/main" val="336893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51975" y="1484784"/>
            <a:ext cx="8912638" cy="5302285"/>
            <a:chOff x="51975" y="1484784"/>
            <a:chExt cx="8912638" cy="5302285"/>
          </a:xfrm>
        </p:grpSpPr>
        <p:sp>
          <p:nvSpPr>
            <p:cNvPr id="6" name="Rectangle 3"/>
            <p:cNvSpPr txBox="1">
              <a:spLocks noChangeArrowheads="1"/>
            </p:cNvSpPr>
            <p:nvPr/>
          </p:nvSpPr>
          <p:spPr>
            <a:xfrm>
              <a:off x="969963" y="1974850"/>
              <a:ext cx="7050087" cy="3997325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81D41"/>
                </a:buClr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D2F54"/>
                </a:buClr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Times" pitchFamily="18" charset="0"/>
                <a:buChar char="•"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Times" pitchFamily="18" charset="0"/>
                <a:buNone/>
                <a:defRPr/>
              </a:pPr>
              <a:endParaRPr lang="de-DE" sz="800" kern="0" dirty="0" smtClean="0"/>
            </a:p>
            <a:p>
              <a:pPr marL="0" indent="0">
                <a:buFont typeface="Times" pitchFamily="18" charset="0"/>
                <a:buNone/>
                <a:defRPr/>
              </a:pPr>
              <a:endParaRPr lang="de-DE" sz="800" kern="0" dirty="0"/>
            </a:p>
            <a:p>
              <a:pPr marL="0" indent="0">
                <a:buFont typeface="Times" pitchFamily="18" charset="0"/>
                <a:buNone/>
                <a:defRPr/>
              </a:pPr>
              <a:endParaRPr lang="de-DE" sz="800" kern="0" dirty="0" smtClean="0"/>
            </a:p>
            <a:p>
              <a:pPr marL="0" indent="0">
                <a:buFont typeface="Times" pitchFamily="18" charset="0"/>
                <a:buNone/>
                <a:defRPr/>
              </a:pPr>
              <a:endParaRPr lang="de-DE" sz="800" kern="0" dirty="0"/>
            </a:p>
            <a:p>
              <a:pPr marL="0" indent="0">
                <a:buFont typeface="Times" pitchFamily="18" charset="0"/>
                <a:buNone/>
                <a:defRPr/>
              </a:pPr>
              <a:endParaRPr lang="de-DE" sz="800" kern="0" dirty="0" smtClean="0"/>
            </a:p>
            <a:p>
              <a:pPr marL="0" indent="0">
                <a:buFont typeface="Times" pitchFamily="18" charset="0"/>
                <a:buNone/>
                <a:defRPr/>
              </a:pPr>
              <a:endParaRPr lang="de-DE" sz="800" kern="0" dirty="0"/>
            </a:p>
            <a:p>
              <a:pPr marL="0" indent="0">
                <a:buFont typeface="Times" pitchFamily="18" charset="0"/>
                <a:buNone/>
                <a:defRPr/>
              </a:pPr>
              <a:endParaRPr lang="de-DE" sz="800" kern="0" dirty="0" smtClean="0"/>
            </a:p>
            <a:p>
              <a:pPr marL="0" indent="0">
                <a:buFont typeface="Times" pitchFamily="18" charset="0"/>
                <a:buNone/>
                <a:defRPr/>
              </a:pPr>
              <a:endParaRPr lang="de-DE" sz="800" kern="0" dirty="0"/>
            </a:p>
            <a:p>
              <a:pPr marL="0" indent="0">
                <a:buFont typeface="Times" pitchFamily="18" charset="0"/>
                <a:buNone/>
                <a:defRPr/>
              </a:pPr>
              <a:endParaRPr lang="de-DE" sz="800" kern="0" dirty="0" smtClean="0"/>
            </a:p>
            <a:p>
              <a:pPr marL="0" indent="0">
                <a:buFont typeface="Times" pitchFamily="18" charset="0"/>
                <a:buNone/>
                <a:defRPr/>
              </a:pPr>
              <a:endParaRPr lang="de-DE" sz="800" kern="0" dirty="0"/>
            </a:p>
            <a:p>
              <a:pPr marL="0" indent="0">
                <a:buFont typeface="Times" pitchFamily="18" charset="0"/>
                <a:buNone/>
                <a:defRPr/>
              </a:pPr>
              <a:endParaRPr lang="de-DE" sz="800" kern="0" dirty="0" smtClean="0"/>
            </a:p>
            <a:p>
              <a:pPr marL="0" indent="0">
                <a:buFont typeface="Times" pitchFamily="18" charset="0"/>
                <a:buNone/>
                <a:defRPr/>
              </a:pPr>
              <a:endParaRPr lang="de-DE" sz="800" kern="0" dirty="0"/>
            </a:p>
            <a:p>
              <a:pPr marL="0" indent="0">
                <a:buFont typeface="Times" pitchFamily="18" charset="0"/>
                <a:buNone/>
                <a:defRPr/>
              </a:pPr>
              <a:endParaRPr lang="de-DE" sz="800" kern="0" dirty="0" smtClean="0"/>
            </a:p>
            <a:p>
              <a:pPr marL="0" indent="0">
                <a:buFont typeface="Times" pitchFamily="18" charset="0"/>
                <a:buNone/>
                <a:defRPr/>
              </a:pPr>
              <a:endParaRPr lang="de-DE" sz="800" kern="0" dirty="0"/>
            </a:p>
            <a:p>
              <a:pPr marL="0" indent="0">
                <a:buFont typeface="Times" pitchFamily="18" charset="0"/>
                <a:buNone/>
                <a:defRPr/>
              </a:pPr>
              <a:endParaRPr lang="de-DE" sz="800" kern="0" dirty="0" smtClean="0"/>
            </a:p>
            <a:p>
              <a:pPr marL="0" indent="0">
                <a:buFont typeface="Times" pitchFamily="18" charset="0"/>
                <a:buNone/>
                <a:defRPr/>
              </a:pPr>
              <a:endParaRPr lang="de-DE" sz="800" kern="0" dirty="0"/>
            </a:p>
            <a:p>
              <a:pPr marL="0" indent="0">
                <a:buFont typeface="Times" pitchFamily="18" charset="0"/>
                <a:buNone/>
                <a:defRPr/>
              </a:pPr>
              <a:endParaRPr lang="de-DE" sz="800" kern="0" dirty="0" smtClean="0"/>
            </a:p>
            <a:p>
              <a:pPr marL="0" indent="0">
                <a:buFont typeface="Times" pitchFamily="18" charset="0"/>
                <a:buNone/>
                <a:defRPr/>
              </a:pPr>
              <a:endParaRPr lang="de-DE" sz="800" kern="0" dirty="0"/>
            </a:p>
            <a:p>
              <a:pPr marL="0" indent="0">
                <a:buFont typeface="Times" pitchFamily="18" charset="0"/>
                <a:buNone/>
                <a:defRPr/>
              </a:pPr>
              <a:endParaRPr lang="de-DE" sz="800" kern="0" dirty="0" smtClean="0"/>
            </a:p>
          </p:txBody>
        </p:sp>
        <p:sp>
          <p:nvSpPr>
            <p:cNvPr id="11269" name="Textfeld 2"/>
            <p:cNvSpPr txBox="1">
              <a:spLocks noChangeArrowheads="1"/>
            </p:cNvSpPr>
            <p:nvPr/>
          </p:nvSpPr>
          <p:spPr bwMode="auto">
            <a:xfrm>
              <a:off x="611560" y="1810798"/>
              <a:ext cx="77768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Clr>
                  <a:srgbClr val="881D41"/>
                </a:buClr>
                <a:buFont typeface="Times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8D2F54"/>
                </a:buClr>
                <a:buFont typeface="Times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Times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Times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Font typeface="Times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Times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Times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Times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Times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de-DE" altLang="en-US" sz="1400" dirty="0" smtClean="0">
                  <a:cs typeface="Arial" charset="0"/>
                </a:rPr>
                <a:t>n=10.930 Beteiligte; </a:t>
              </a:r>
              <a:r>
                <a:rPr lang="de-DE" altLang="en-US" sz="1400" dirty="0" err="1">
                  <a:cs typeface="Arial" charset="0"/>
                </a:rPr>
                <a:t>außerorts</a:t>
              </a:r>
              <a:r>
                <a:rPr lang="de-DE" altLang="en-US" sz="1400" dirty="0">
                  <a:cs typeface="Arial" charset="0"/>
                </a:rPr>
                <a:t> ohne BAB, nur </a:t>
              </a:r>
              <a:r>
                <a:rPr lang="de-DE" altLang="en-US" sz="1400" dirty="0" smtClean="0">
                  <a:cs typeface="Arial" charset="0"/>
                </a:rPr>
                <a:t>Unfälle (P) </a:t>
              </a:r>
              <a:r>
                <a:rPr lang="de-DE" altLang="en-US" sz="1400" dirty="0">
                  <a:cs typeface="Arial" charset="0"/>
                </a:rPr>
                <a:t>mit nicht mehr als 2 Beteiligten</a:t>
              </a:r>
            </a:p>
          </p:txBody>
        </p:sp>
        <p:sp>
          <p:nvSpPr>
            <p:cNvPr id="11271" name="Textfeld 22"/>
            <p:cNvSpPr txBox="1">
              <a:spLocks noChangeArrowheads="1"/>
            </p:cNvSpPr>
            <p:nvPr/>
          </p:nvSpPr>
          <p:spPr bwMode="auto">
            <a:xfrm>
              <a:off x="185738" y="5848350"/>
              <a:ext cx="7154081" cy="938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Clr>
                  <a:srgbClr val="881D41"/>
                </a:buClr>
                <a:buFont typeface="Times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8D2F54"/>
                </a:buClr>
                <a:buFont typeface="Times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Times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Font typeface="Times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Font typeface="Times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Times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Times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Times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Times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de-DE" altLang="en-US" sz="1400" dirty="0" smtClean="0">
                  <a:cs typeface="Arial" charset="0"/>
                </a:rPr>
                <a:t>68% der Motorradfahrer waren Hauptverursacher bei Unfällen mit  bis zu 2 Beteiligten</a:t>
              </a:r>
              <a:r>
                <a:rPr lang="de-DE" altLang="en-US" sz="1300" dirty="0" smtClean="0">
                  <a:cs typeface="Arial" charset="0"/>
                </a:rPr>
                <a:t>.</a:t>
              </a:r>
              <a:endParaRPr lang="de-DE" altLang="en-US" sz="1300" dirty="0">
                <a:cs typeface="Arial" charset="0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de-DE" altLang="en-US" sz="1300" dirty="0">
                <a:cs typeface="Arial" charset="0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de-DE" altLang="en-US" sz="1400" dirty="0" smtClean="0">
                  <a:cs typeface="Arial" charset="0"/>
                </a:rPr>
                <a:t>70% </a:t>
              </a:r>
              <a:r>
                <a:rPr lang="de-DE" altLang="en-US" sz="1400" dirty="0">
                  <a:cs typeface="Arial" charset="0"/>
                </a:rPr>
                <a:t>aller getöteten Motorradfahrer und </a:t>
              </a:r>
              <a:r>
                <a:rPr lang="de-DE" altLang="en-US" sz="1400" dirty="0" smtClean="0">
                  <a:cs typeface="Arial" charset="0"/>
                </a:rPr>
                <a:t>Mitfahrer </a:t>
              </a:r>
              <a:r>
                <a:rPr lang="de-DE" altLang="en-US" sz="1400" dirty="0">
                  <a:cs typeface="Arial" charset="0"/>
                </a:rPr>
                <a:t>bei Unfällen mit </a:t>
              </a:r>
              <a:r>
                <a:rPr lang="de-DE" altLang="en-US" sz="1400" dirty="0" smtClean="0">
                  <a:cs typeface="Arial" charset="0"/>
                </a:rPr>
                <a:t>bis zu </a:t>
              </a:r>
              <a:r>
                <a:rPr lang="de-DE" altLang="en-US" sz="1400" dirty="0">
                  <a:cs typeface="Arial" charset="0"/>
                </a:rPr>
                <a:t>2 Beteiligten wurden vom Motorradfahrer verursacht.</a:t>
              </a:r>
            </a:p>
          </p:txBody>
        </p:sp>
        <p:sp>
          <p:nvSpPr>
            <p:cNvPr id="11274" name="Textfeld 1"/>
            <p:cNvSpPr txBox="1">
              <a:spLocks noChangeArrowheads="1"/>
            </p:cNvSpPr>
            <p:nvPr/>
          </p:nvSpPr>
          <p:spPr bwMode="auto">
            <a:xfrm>
              <a:off x="5132388" y="5284788"/>
              <a:ext cx="3832225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 Narrow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itchFamily="34" charset="0"/>
                </a:defRPr>
              </a:lvl9pPr>
            </a:lstStyle>
            <a:p>
              <a:r>
                <a:rPr lang="de-DE" altLang="en-US" sz="1000" dirty="0">
                  <a:latin typeface="Arial" charset="0"/>
                </a:rPr>
                <a:t>*  Motorräder einschl. drei- und vierrädrige Kfz, ohne </a:t>
              </a:r>
              <a:r>
                <a:rPr lang="de-DE" altLang="en-US" sz="1000" dirty="0" smtClean="0">
                  <a:latin typeface="Arial" charset="0"/>
                </a:rPr>
                <a:t>Mofas/Mopeds</a:t>
              </a:r>
              <a:endParaRPr lang="de-DE" altLang="en-US" sz="1000" dirty="0">
                <a:latin typeface="Arial" charset="0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1403648" y="1484784"/>
              <a:ext cx="6120531" cy="393700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de-DE" sz="1600" b="1" dirty="0">
                  <a:cs typeface="Arial" panose="020B0604020202020204" pitchFamily="34" charset="0"/>
                </a:rPr>
                <a:t>Beteiligte und Hauptverursacher </a:t>
              </a:r>
              <a:r>
                <a:rPr lang="de-DE" sz="1600" b="1" dirty="0" smtClean="0">
                  <a:cs typeface="Arial" panose="020B0604020202020204" pitchFamily="34" charset="0"/>
                </a:rPr>
                <a:t>auf Landstraßen in Deutschland 2015</a:t>
              </a:r>
              <a:endParaRPr lang="de-DE" sz="1600" b="1" dirty="0">
                <a:cs typeface="Arial" panose="020B0604020202020204" pitchFamily="34" charset="0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2212930" y="5636657"/>
              <a:ext cx="392412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de-DE" sz="1000" dirty="0">
                  <a:latin typeface="+mn-lt"/>
                  <a:cs typeface="Arial" panose="020B0604020202020204" pitchFamily="34" charset="0"/>
                </a:rPr>
                <a:t>Quelle: Statistisches Bundesamt </a:t>
              </a:r>
              <a:r>
                <a:rPr lang="de-DE" sz="1000" dirty="0">
                  <a:latin typeface="+mn-lt"/>
                </a:rPr>
                <a:t>2015; Fachserie 8, Reihe </a:t>
              </a:r>
              <a:r>
                <a:rPr lang="de-DE" sz="1000" dirty="0" smtClean="0">
                  <a:latin typeface="+mn-lt"/>
                </a:rPr>
                <a:t>7</a:t>
              </a:r>
              <a:endParaRPr lang="de-DE" sz="1000" dirty="0">
                <a:latin typeface="+mn-lt"/>
                <a:cs typeface="Arial" panose="020B0604020202020204" pitchFamily="34" charset="0"/>
              </a:endParaRPr>
            </a:p>
          </p:txBody>
        </p:sp>
        <p:graphicFrame>
          <p:nvGraphicFramePr>
            <p:cNvPr id="25" name="Diagramm 2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4439009"/>
                </p:ext>
              </p:extLst>
            </p:nvPr>
          </p:nvGraphicFramePr>
          <p:xfrm>
            <a:off x="51975" y="1999852"/>
            <a:ext cx="4520025" cy="37640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26" name="Diagramm 2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63927666"/>
                </p:ext>
              </p:extLst>
            </p:nvPr>
          </p:nvGraphicFramePr>
          <p:xfrm>
            <a:off x="51975" y="1995711"/>
            <a:ext cx="4520025" cy="37640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" name="Geschweifte Klammer links 1"/>
            <p:cNvSpPr/>
            <p:nvPr/>
          </p:nvSpPr>
          <p:spPr>
            <a:xfrm>
              <a:off x="4823371" y="2576513"/>
              <a:ext cx="380529" cy="2708276"/>
            </a:xfrm>
            <a:prstGeom prst="leftBrace">
              <a:avLst/>
            </a:prstGeom>
            <a:ln w="28575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Ellipse 27"/>
            <p:cNvSpPr/>
            <p:nvPr/>
          </p:nvSpPr>
          <p:spPr>
            <a:xfrm>
              <a:off x="2274721" y="4293096"/>
              <a:ext cx="1440656" cy="43204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" name="Gerade Verbindung mit Pfeil 4"/>
            <p:cNvCxnSpPr/>
            <p:nvPr/>
          </p:nvCxnSpPr>
          <p:spPr>
            <a:xfrm flipV="1">
              <a:off x="3708400" y="3921125"/>
              <a:ext cx="1114971" cy="524946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feld 6"/>
            <p:cNvSpPr txBox="1"/>
            <p:nvPr/>
          </p:nvSpPr>
          <p:spPr>
            <a:xfrm>
              <a:off x="1619672" y="2376458"/>
              <a:ext cx="1512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 smtClean="0">
                  <a:solidFill>
                    <a:schemeClr val="bg1"/>
                  </a:solidFill>
                  <a:latin typeface="Arial"/>
                  <a:cs typeface="Arial"/>
                </a:rPr>
                <a:t>Unfälle (P)</a:t>
              </a: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5652120" y="2195080"/>
              <a:ext cx="1368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 smtClean="0">
                  <a:solidFill>
                    <a:schemeClr val="tx1">
                      <a:lumMod val="75000"/>
                    </a:schemeClr>
                  </a:solidFill>
                  <a:latin typeface="Arial"/>
                  <a:cs typeface="Arial"/>
                </a:rPr>
                <a:t>Beteiligte</a:t>
              </a:r>
            </a:p>
          </p:txBody>
        </p:sp>
        <p:grpSp>
          <p:nvGrpSpPr>
            <p:cNvPr id="34" name="Gruppieren 33"/>
            <p:cNvGrpSpPr/>
            <p:nvPr/>
          </p:nvGrpSpPr>
          <p:grpSpPr>
            <a:xfrm>
              <a:off x="5148064" y="2237079"/>
              <a:ext cx="2433365" cy="3424169"/>
              <a:chOff x="0" y="0"/>
              <a:chExt cx="2433365" cy="3424169"/>
            </a:xfrm>
          </p:grpSpPr>
          <p:graphicFrame>
            <p:nvGraphicFramePr>
              <p:cNvPr id="35" name="Diagramm 34"/>
              <p:cNvGraphicFramePr>
                <a:graphicFrameLocks/>
              </p:cNvGraphicFramePr>
              <p:nvPr/>
            </p:nvGraphicFramePr>
            <p:xfrm>
              <a:off x="0" y="0"/>
              <a:ext cx="2433365" cy="342416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36" name="Textfeld 5"/>
              <p:cNvSpPr txBox="1"/>
              <p:nvPr/>
            </p:nvSpPr>
            <p:spPr>
              <a:xfrm>
                <a:off x="425177" y="465206"/>
                <a:ext cx="1690688" cy="762000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Motorrad* =01 (Hauptverursacher); </a:t>
                </a:r>
                <a:r>
                  <a:rPr kumimoji="0" lang="de-DE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n=2.278 </a:t>
                </a:r>
                <a:r>
                  <a:rPr kumimoji="0" lang="de-DE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=39%</a:t>
                </a:r>
              </a:p>
            </p:txBody>
          </p:sp>
          <p:sp>
            <p:nvSpPr>
              <p:cNvPr id="37" name="Textfeld 6"/>
              <p:cNvSpPr txBox="1"/>
              <p:nvPr/>
            </p:nvSpPr>
            <p:spPr>
              <a:xfrm>
                <a:off x="387077" y="2005083"/>
                <a:ext cx="1609726" cy="779462"/>
              </a:xfrm>
              <a:prstGeom prst="rect">
                <a:avLst/>
              </a:prstGeom>
              <a:noFill/>
              <a:ln w="9525" cmpd="sng">
                <a:solidFill>
                  <a:sysClr val="window" lastClr="FFFFFF">
                    <a:shade val="50000"/>
                  </a:sysClr>
                </a:solidFill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Motorrad* =02 (Beteiligter); </a:t>
                </a:r>
                <a:r>
                  <a:rPr kumimoji="0" lang="de-DE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n=3.516 </a:t>
                </a:r>
                <a:r>
                  <a:rPr kumimoji="0" lang="de-DE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=61%</a:t>
                </a:r>
              </a:p>
            </p:txBody>
          </p:sp>
        </p:grpSp>
      </p:grpSp>
      <p:sp>
        <p:nvSpPr>
          <p:cNvPr id="29" name="Titel 2"/>
          <p:cNvSpPr txBox="1">
            <a:spLocks/>
          </p:cNvSpPr>
          <p:nvPr/>
        </p:nvSpPr>
        <p:spPr>
          <a:xfrm>
            <a:off x="296142" y="351706"/>
            <a:ext cx="8164290" cy="79047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chemeClr val="accent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911F44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de-DE" sz="2800" dirty="0" smtClean="0"/>
              <a:t>Beteiligte Motorräder bei Unfällen mit Personenschaden</a:t>
            </a:r>
            <a:endParaRPr lang="de-DE" sz="2800" dirty="0"/>
          </a:p>
        </p:txBody>
      </p:sp>
      <p:sp>
        <p:nvSpPr>
          <p:cNvPr id="2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650072" y="82724"/>
            <a:ext cx="2133600" cy="365125"/>
          </a:xfrm>
        </p:spPr>
        <p:txBody>
          <a:bodyPr/>
          <a:lstStyle/>
          <a:p>
            <a:fld id="{1C3E270C-5254-45F2-8BB0-6492E63641C9}" type="slidenum">
              <a:rPr lang="de-DE" altLang="de-DE" smtClean="0"/>
              <a:pPr/>
              <a:t>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52513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E270C-5254-45F2-8BB0-6492E63641C9}" type="slidenum">
              <a:rPr lang="de-DE" altLang="de-DE" smtClean="0"/>
              <a:pPr/>
              <a:t>9</a:t>
            </a:fld>
            <a:endParaRPr lang="de-DE" altLang="de-DE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895350" y="1718558"/>
            <a:ext cx="7772400" cy="272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20000"/>
              </a:spcBef>
              <a:buClr>
                <a:srgbClr val="881D41"/>
              </a:buClr>
              <a:buFont typeface="Times" pitchFamily="18" charset="0"/>
              <a:buChar char="•"/>
            </a:pPr>
            <a:r>
              <a:rPr lang="de-DE" altLang="de-DE" dirty="0" smtClean="0">
                <a:latin typeface="Arial" charset="0"/>
              </a:rPr>
              <a:t>49 % aller U(P) mit Motorradbeteiligung sind Alleinunfälle</a:t>
            </a:r>
            <a:endParaRPr lang="de-DE" altLang="de-DE" dirty="0">
              <a:latin typeface="Arial" charset="0"/>
            </a:endParaRPr>
          </a:p>
          <a:p>
            <a:pPr eaLnBrk="1" hangingPunct="1">
              <a:lnSpc>
                <a:spcPct val="140000"/>
              </a:lnSpc>
              <a:spcBef>
                <a:spcPct val="20000"/>
              </a:spcBef>
              <a:buClr>
                <a:srgbClr val="881D41"/>
              </a:buClr>
              <a:buFont typeface="Times" pitchFamily="18" charset="0"/>
              <a:buChar char="•"/>
            </a:pPr>
            <a:r>
              <a:rPr lang="de-DE" altLang="de-DE" dirty="0" smtClean="0">
                <a:latin typeface="Arial" charset="0"/>
              </a:rPr>
              <a:t>46 % aller bei Motorradunfällen Verunglückten sind auf Alleinunfälle zurückzuführen</a:t>
            </a:r>
            <a:endParaRPr lang="de-DE" altLang="de-DE" dirty="0">
              <a:latin typeface="Arial" charset="0"/>
            </a:endParaRPr>
          </a:p>
          <a:p>
            <a:pPr eaLnBrk="1" hangingPunct="1">
              <a:lnSpc>
                <a:spcPct val="140000"/>
              </a:lnSpc>
              <a:spcBef>
                <a:spcPct val="20000"/>
              </a:spcBef>
              <a:buClr>
                <a:srgbClr val="881D41"/>
              </a:buClr>
              <a:buFont typeface="Times" pitchFamily="18" charset="0"/>
              <a:buChar char="•"/>
            </a:pPr>
            <a:r>
              <a:rPr lang="de-DE" altLang="de-DE" dirty="0" smtClean="0">
                <a:latin typeface="Arial" charset="0"/>
              </a:rPr>
              <a:t>35 % aller bei Motorradunfällen Getöteten sind auf Alleinunfälle zurückzuführen</a:t>
            </a:r>
            <a:endParaRPr lang="de-DE" altLang="de-DE" dirty="0">
              <a:latin typeface="Arial" charset="0"/>
            </a:endParaRPr>
          </a:p>
          <a:p>
            <a:pPr eaLnBrk="1" hangingPunct="1">
              <a:lnSpc>
                <a:spcPct val="140000"/>
              </a:lnSpc>
              <a:spcBef>
                <a:spcPct val="20000"/>
              </a:spcBef>
              <a:buClr>
                <a:srgbClr val="881D41"/>
              </a:buClr>
              <a:buFont typeface="Times" pitchFamily="18" charset="0"/>
              <a:buChar char="•"/>
            </a:pPr>
            <a:r>
              <a:rPr lang="de-DE" altLang="de-DE" dirty="0">
                <a:latin typeface="Arial" charset="0"/>
              </a:rPr>
              <a:t>5</a:t>
            </a:r>
            <a:r>
              <a:rPr lang="de-DE" altLang="de-DE" dirty="0" smtClean="0">
                <a:latin typeface="Arial" charset="0"/>
              </a:rPr>
              <a:t>0 % aller bei Motorradunfällen  schwer Verletzten sind auf Alleinunfälle zurückzuführen</a:t>
            </a:r>
            <a:endParaRPr lang="de-DE" altLang="de-DE" dirty="0">
              <a:latin typeface="Arial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834542" y="6611779"/>
            <a:ext cx="564935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Quelle: </a:t>
            </a:r>
            <a:r>
              <a:rPr lang="de-DE" sz="900" dirty="0" err="1">
                <a:latin typeface="Arial" panose="020B0604020202020204" pitchFamily="34" charset="0"/>
                <a:cs typeface="Arial" panose="020B0604020202020204" pitchFamily="34" charset="0"/>
              </a:rPr>
              <a:t>Destatis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, Fachserie 8 Reihe 7, Verkehrsunfälle </a:t>
            </a:r>
            <a:r>
              <a:rPr lang="de-DE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2015, </a:t>
            </a:r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Tabelle </a:t>
            </a:r>
            <a:r>
              <a:rPr lang="de-DE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3.1.1/3.1.2</a:t>
            </a:r>
            <a:endParaRPr lang="de-D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832743" y="5877272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de-DE" altLang="de-DE" b="1" dirty="0">
                <a:solidFill>
                  <a:schemeClr val="tx2"/>
                </a:solidFill>
                <a:latin typeface="Arial" charset="0"/>
              </a:rPr>
              <a:t>*</a:t>
            </a:r>
          </a:p>
        </p:txBody>
      </p:sp>
      <p:sp>
        <p:nvSpPr>
          <p:cNvPr id="7" name="Rechteck 6"/>
          <p:cNvSpPr/>
          <p:nvPr/>
        </p:nvSpPr>
        <p:spPr>
          <a:xfrm>
            <a:off x="3001422" y="548680"/>
            <a:ext cx="27443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altLang="de-DE" b="1" dirty="0">
                <a:solidFill>
                  <a:schemeClr val="accent1"/>
                </a:solidFill>
                <a:latin typeface="Arial" charset="0"/>
              </a:rPr>
              <a:t>*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60591" y="5888305"/>
            <a:ext cx="5987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ußerorts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ohne BAB, max. 2 Beteiligte, Motorräder mit amtlichen Kennzeichen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2"/>
          <p:cNvSpPr>
            <a:spLocks noGrp="1"/>
          </p:cNvSpPr>
          <p:nvPr>
            <p:ph type="title"/>
          </p:nvPr>
        </p:nvSpPr>
        <p:spPr>
          <a:xfrm>
            <a:off x="828228" y="351706"/>
            <a:ext cx="8496300" cy="790473"/>
          </a:xfrm>
        </p:spPr>
        <p:txBody>
          <a:bodyPr/>
          <a:lstStyle/>
          <a:p>
            <a:r>
              <a:rPr lang="de-DE" sz="2800" dirty="0" smtClean="0"/>
              <a:t>Alleinunfälle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800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d992e7d75cf9dc344ab2cddbd97ea9cc979192"/>
</p:tagLst>
</file>

<file path=ppt/theme/theme1.xml><?xml version="1.0" encoding="utf-8"?>
<a:theme xmlns:a="http://schemas.openxmlformats.org/drawingml/2006/main" name="UDV_Folienmaster">
  <a:themeElements>
    <a:clrScheme name="Benutzerdefiniert 2">
      <a:dk1>
        <a:srgbClr val="425762"/>
      </a:dk1>
      <a:lt1>
        <a:srgbClr val="FFFFFF"/>
      </a:lt1>
      <a:dk2>
        <a:srgbClr val="AFBDC4"/>
      </a:dk2>
      <a:lt2>
        <a:srgbClr val="D6DEE2"/>
      </a:lt2>
      <a:accent1>
        <a:srgbClr val="A14256"/>
      </a:accent1>
      <a:accent2>
        <a:srgbClr val="911F44"/>
      </a:accent2>
      <a:accent3>
        <a:srgbClr val="1A80A0"/>
      </a:accent3>
      <a:accent4>
        <a:srgbClr val="006D8E"/>
      </a:accent4>
      <a:accent5>
        <a:srgbClr val="D6DEE2"/>
      </a:accent5>
      <a:accent6>
        <a:srgbClr val="AFBDC4"/>
      </a:accent6>
      <a:hlink>
        <a:srgbClr val="425762"/>
      </a:hlink>
      <a:folHlink>
        <a:srgbClr val="667B84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50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>
            <a:solidFill>
              <a:schemeClr val="tx1">
                <a:lumMod val="75000"/>
              </a:schemeClr>
            </a:solidFill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UDV_Folienmaster</Template>
  <TotalTime>0</TotalTime>
  <Words>1278</Words>
  <Application>Microsoft Office PowerPoint</Application>
  <PresentationFormat>Bildschirmpräsentation (4:3)</PresentationFormat>
  <Paragraphs>256</Paragraphs>
  <Slides>35</Slides>
  <Notes>13</Notes>
  <HiddenSlides>0</HiddenSlides>
  <MMClips>4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37" baseType="lpstr">
      <vt:lpstr>UDV_Folienmaster</vt:lpstr>
      <vt:lpstr>Diagramm</vt:lpstr>
      <vt:lpstr>Quo Vadis Verkehrssicherheit?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Alleinunfälle</vt:lpstr>
      <vt:lpstr>PowerPoint-Präsentation</vt:lpstr>
      <vt:lpstr>Bedeutung des Radverkehrs</vt:lpstr>
      <vt:lpstr>Unfallgeschehen Radfahrer</vt:lpstr>
      <vt:lpstr>PowerPoint-Präsentation</vt:lpstr>
      <vt:lpstr>Verkehrssicherheit</vt:lpstr>
      <vt:lpstr>Geschwindigkeit im Realverkehr</vt:lpstr>
      <vt:lpstr>Verkehrssicherheit</vt:lpstr>
      <vt:lpstr>PowerPoint-Präsentation</vt:lpstr>
      <vt:lpstr>Unfallgeschehen Fußgänger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Ablenkung</vt:lpstr>
      <vt:lpstr>Ablenkung</vt:lpstr>
      <vt:lpstr>PowerPoint-Präsentation</vt:lpstr>
      <vt:lpstr>PowerPoint-Präsentation</vt:lpstr>
      <vt:lpstr>PowerPoint-Präsentation</vt:lpstr>
      <vt:lpstr>PowerPoint-Präsentation</vt:lpstr>
      <vt:lpstr>HAF: Simulatorstudie 1  Erkenntnisse  </vt:lpstr>
      <vt:lpstr>HAF: Simulatorstudie 2  Erkenntnisse </vt:lpstr>
      <vt:lpstr>PowerPoint-Präsentation</vt:lpstr>
      <vt:lpstr>PowerPoint-Präsentation</vt:lpstr>
    </vt:vector>
  </TitlesOfParts>
  <Company>GDV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Untertitel</dc:title>
  <dc:creator>Pereira, Franziska</dc:creator>
  <cp:lastModifiedBy>Knaisch, Karina</cp:lastModifiedBy>
  <cp:revision>196</cp:revision>
  <cp:lastPrinted>2017-05-19T07:54:39Z</cp:lastPrinted>
  <dcterms:created xsi:type="dcterms:W3CDTF">2014-11-27T10:38:38Z</dcterms:created>
  <dcterms:modified xsi:type="dcterms:W3CDTF">2017-05-19T12:46:50Z</dcterms:modified>
</cp:coreProperties>
</file>