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9" r:id="rId3"/>
    <p:sldId id="332" r:id="rId4"/>
    <p:sldId id="335" r:id="rId5"/>
    <p:sldId id="336" r:id="rId6"/>
    <p:sldId id="337" r:id="rId7"/>
    <p:sldId id="338" r:id="rId8"/>
    <p:sldId id="334" r:id="rId9"/>
    <p:sldId id="333" r:id="rId10"/>
    <p:sldId id="343" r:id="rId11"/>
    <p:sldId id="344" r:id="rId12"/>
    <p:sldId id="339" r:id="rId13"/>
    <p:sldId id="340" r:id="rId14"/>
    <p:sldId id="348" r:id="rId15"/>
    <p:sldId id="341" r:id="rId16"/>
    <p:sldId id="342" r:id="rId17"/>
    <p:sldId id="346" r:id="rId18"/>
  </p:sldIdLst>
  <p:sldSz cx="9144000" cy="6858000" type="screen4x3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6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tzer Gruppe1" initials="NG" lastIdx="2" clrIdx="0">
    <p:extLst>
      <p:ext uri="{19B8F6BF-5375-455C-9EA6-DF929625EA0E}">
        <p15:presenceInfo xmlns:p15="http://schemas.microsoft.com/office/powerpoint/2012/main" userId="Nutzer Gruppe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124"/>
    <a:srgbClr val="009051"/>
    <a:srgbClr val="CC0000"/>
    <a:srgbClr val="F8F8F8"/>
    <a:srgbClr val="FFD5D5"/>
    <a:srgbClr val="0096FF"/>
    <a:srgbClr val="16705E"/>
    <a:srgbClr val="96372C"/>
    <a:srgbClr val="112E4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1" autoAdjust="0"/>
    <p:restoredTop sz="94730" autoAdjust="0"/>
  </p:normalViewPr>
  <p:slideViewPr>
    <p:cSldViewPr snapToGrid="0" showGuides="1">
      <p:cViewPr varScale="1">
        <p:scale>
          <a:sx n="114" d="100"/>
          <a:sy n="114" d="100"/>
        </p:scale>
        <p:origin x="1518" y="84"/>
      </p:cViewPr>
      <p:guideLst>
        <p:guide orient="horz" pos="1117"/>
        <p:guide pos="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4080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78BF8D94-647B-4F9F-AA9E-2D938D422E3B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0A47020-7792-4F45-A2F2-9D0B8074F9C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F5C6EDB3-F742-4DC9-BE06-69426632385D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625BF50-B49B-4853-A573-925571B5978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84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B507AA6-7ECE-46C8-A83A-C12C90EAA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9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21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48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F1EBB95-A7E8-44F3-BC3A-F8C6D422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7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F1EBB95-A7E8-44F3-BC3A-F8C6D422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14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660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90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218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F8D89E1A-B795-4FB5-81DF-D306F4BCF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65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30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10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F1EBB95-A7E8-44F3-BC3A-F8C6D422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3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F1EBB95-A7E8-44F3-BC3A-F8C6D422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74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F1EBB95-A7E8-44F3-BC3A-F8C6D422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56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F1EBB95-A7E8-44F3-BC3A-F8C6D422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68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69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F59FDF9-7A6E-4CBB-AD7E-AE62A37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24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53964C-A95D-477D-AD7F-CB4108153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506" y="1457143"/>
            <a:ext cx="8608298" cy="5255207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018D8557-385B-4BE6-84E5-3C45658F41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164" y="5666400"/>
            <a:ext cx="7745684" cy="38472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Nicolai Engel, März 2019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19E8781-A421-4EF9-B6AA-02D09A14D8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498" y="2950543"/>
            <a:ext cx="7745413" cy="250887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F8F8F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Folientitel bearbeiten (22 PT)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EC4C13-635E-4BD0-8661-18130B7F60A6}"/>
              </a:ext>
            </a:extLst>
          </p:cNvPr>
          <p:cNvSpPr txBox="1"/>
          <p:nvPr userDrawn="1"/>
        </p:nvSpPr>
        <p:spPr>
          <a:xfrm>
            <a:off x="591164" y="2519656"/>
            <a:ext cx="7745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E-Tretroller</a:t>
            </a:r>
          </a:p>
          <a:p>
            <a:endParaRPr lang="de-DE" sz="2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ten grün/ro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D3F4EA0-9370-4420-B1C4-E0FCFFD3E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946" t="22935" r="12205" b="71705"/>
          <a:stretch/>
        </p:blipFill>
        <p:spPr>
          <a:xfrm>
            <a:off x="4170823" y="1819303"/>
            <a:ext cx="299871" cy="305610"/>
          </a:xfrm>
          <a:prstGeom prst="rect">
            <a:avLst/>
          </a:prstGeom>
        </p:spPr>
      </p:pic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A9DBC79-E159-46AA-8B1A-FD4FCE437E5E}"/>
              </a:ext>
            </a:extLst>
          </p:cNvPr>
          <p:cNvCxnSpPr>
            <a:cxnSpLocks/>
          </p:cNvCxnSpPr>
          <p:nvPr userDrawn="1"/>
        </p:nvCxnSpPr>
        <p:spPr>
          <a:xfrm>
            <a:off x="622733" y="1746920"/>
            <a:ext cx="0" cy="2847503"/>
          </a:xfrm>
          <a:prstGeom prst="line">
            <a:avLst/>
          </a:prstGeom>
          <a:ln w="57150">
            <a:solidFill>
              <a:srgbClr val="009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4FCEF25E-0750-49DD-9F1C-9B5C77514CFA}"/>
              </a:ext>
            </a:extLst>
          </p:cNvPr>
          <p:cNvCxnSpPr>
            <a:cxnSpLocks/>
          </p:cNvCxnSpPr>
          <p:nvPr userDrawn="1"/>
        </p:nvCxnSpPr>
        <p:spPr>
          <a:xfrm>
            <a:off x="4890820" y="1746920"/>
            <a:ext cx="0" cy="2847503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979A52-ACC3-4653-84CC-E99B80A7ED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10329" y="2197628"/>
            <a:ext cx="4020934" cy="2396796"/>
          </a:xfrm>
        </p:spPr>
        <p:txBody>
          <a:bodyPr lIns="180000" tIns="72000" rIns="180000" bIns="7200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303A39AE-0CCA-4EE7-9414-91B8E1EF3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292" y="2197627"/>
            <a:ext cx="4020934" cy="2396796"/>
          </a:xfrm>
        </p:spPr>
        <p:txBody>
          <a:bodyPr lIns="180000" tIns="72000" rIns="180000" bIns="7200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F55B5162-F31E-40CD-AA64-EEF3DF947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34EB80C-C17C-4F66-941F-9F856250B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3553EC7-065F-4F73-B137-04AE7903D4B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026AB70-7408-49F6-AEFE-BD3E4ED754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75CCBD4-4216-47F1-9FEB-ECFF3C294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7" y="1819300"/>
            <a:ext cx="295696" cy="345909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B0AEFF5-CC4C-4B80-8E99-27274E8749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1292" y="1788570"/>
            <a:ext cx="4021137" cy="394705"/>
          </a:xfrm>
          <a:noFill/>
        </p:spPr>
        <p:txBody>
          <a:bodyPr wrap="square" lIns="180000" tIns="72000" rIns="180000" bIns="72000" rtlCol="0">
            <a:spAutoFit/>
          </a:bodyPr>
          <a:lstStyle>
            <a:lvl1pPr marL="0" indent="0">
              <a:buNone/>
              <a:defRPr lang="de-DE" b="1" dirty="0">
                <a:solidFill>
                  <a:srgbClr val="009051"/>
                </a:solidFill>
              </a:defRPr>
            </a:lvl1pPr>
          </a:lstStyle>
          <a:p>
            <a:pPr marL="0" lvl="0"/>
            <a:r>
              <a:rPr lang="de-DE" dirty="0"/>
              <a:t>Titel eingeben 18 PT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A079195E-5108-44DC-8F75-EEA81E6285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329" y="1788570"/>
            <a:ext cx="4021137" cy="394705"/>
          </a:xfrm>
          <a:noFill/>
        </p:spPr>
        <p:txBody>
          <a:bodyPr wrap="square" lIns="180000" tIns="72000" rIns="180000" bIns="72000" rtlCol="0">
            <a:spAutoFit/>
          </a:bodyPr>
          <a:lstStyle>
            <a:lvl1pPr marL="0" indent="0">
              <a:buNone/>
              <a:defRPr lang="de-DE" b="1" dirty="0">
                <a:solidFill>
                  <a:srgbClr val="C00000"/>
                </a:solidFill>
              </a:defRPr>
            </a:lvl1pPr>
          </a:lstStyle>
          <a:p>
            <a:pPr marL="0" lvl="0"/>
            <a:r>
              <a:rPr lang="de-DE" dirty="0"/>
              <a:t>Titel eingeben 18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A5D38C-75D6-4DED-8A25-F6893C03E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1291" y="4817661"/>
            <a:ext cx="8289972" cy="15012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</p:spTree>
    <p:extLst>
      <p:ext uri="{BB962C8B-B14F-4D97-AF65-F5344CB8AC3E}">
        <p14:creationId xmlns:p14="http://schemas.microsoft.com/office/powerpoint/2010/main" val="225138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ä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689F5-201A-4340-AE9E-4E02874F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6" name="Textplatzhalter 26">
            <a:extLst>
              <a:ext uri="{FF2B5EF4-FFF2-40B4-BE49-F238E27FC236}">
                <a16:creationId xmlns:a16="http://schemas.microsoft.com/office/drawing/2014/main" id="{D1788CA4-39C9-4AE0-BFB8-908A890F2B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292" y="2101759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7" name="Textplatzhalter 26">
            <a:extLst>
              <a:ext uri="{FF2B5EF4-FFF2-40B4-BE49-F238E27FC236}">
                <a16:creationId xmlns:a16="http://schemas.microsoft.com/office/drawing/2014/main" id="{7BB6959C-E29B-4D6D-966A-2E372F40A2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292" y="1801247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589CBC9-72A6-4ECA-A3DA-F17B7AEE471B}"/>
              </a:ext>
            </a:extLst>
          </p:cNvPr>
          <p:cNvCxnSpPr>
            <a:cxnSpLocks/>
          </p:cNvCxnSpPr>
          <p:nvPr userDrawn="1"/>
        </p:nvCxnSpPr>
        <p:spPr>
          <a:xfrm>
            <a:off x="581789" y="1801247"/>
            <a:ext cx="0" cy="21702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CFC68A11-2316-48D4-934A-E46942D599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292" y="4432368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22" name="Textplatzhalter 26">
            <a:extLst>
              <a:ext uri="{FF2B5EF4-FFF2-40B4-BE49-F238E27FC236}">
                <a16:creationId xmlns:a16="http://schemas.microsoft.com/office/drawing/2014/main" id="{81C61326-83AC-4005-8C57-0F98C8CFD2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292" y="4131856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CAD7189-C31F-425B-B8F6-2C79BC1FDC52}"/>
              </a:ext>
            </a:extLst>
          </p:cNvPr>
          <p:cNvCxnSpPr>
            <a:cxnSpLocks/>
          </p:cNvCxnSpPr>
          <p:nvPr userDrawn="1"/>
        </p:nvCxnSpPr>
        <p:spPr>
          <a:xfrm>
            <a:off x="581789" y="4131856"/>
            <a:ext cx="0" cy="21702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6">
            <a:extLst>
              <a:ext uri="{FF2B5EF4-FFF2-40B4-BE49-F238E27FC236}">
                <a16:creationId xmlns:a16="http://schemas.microsoft.com/office/drawing/2014/main" id="{3C321361-A49E-46F6-8A13-BA123CFEE5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439" y="2101759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25" name="Textplatzhalter 26">
            <a:extLst>
              <a:ext uri="{FF2B5EF4-FFF2-40B4-BE49-F238E27FC236}">
                <a16:creationId xmlns:a16="http://schemas.microsoft.com/office/drawing/2014/main" id="{59BB8309-9C9F-4551-A121-82BDDBAF0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0439" y="1801247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E2C6F3-3A18-47F8-8EA6-03E2514D2675}"/>
              </a:ext>
            </a:extLst>
          </p:cNvPr>
          <p:cNvCxnSpPr>
            <a:cxnSpLocks/>
          </p:cNvCxnSpPr>
          <p:nvPr userDrawn="1"/>
        </p:nvCxnSpPr>
        <p:spPr>
          <a:xfrm>
            <a:off x="4850936" y="1801247"/>
            <a:ext cx="0" cy="217025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27CEC05-B649-41A3-B57A-9843249C97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439" y="4432368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EFBDBBD2-56C7-4E2B-B07B-07FCE7963B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0439" y="4131856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902C332-B1C8-4695-B97E-44B62C255448}"/>
              </a:ext>
            </a:extLst>
          </p:cNvPr>
          <p:cNvCxnSpPr>
            <a:cxnSpLocks/>
          </p:cNvCxnSpPr>
          <p:nvPr userDrawn="1"/>
        </p:nvCxnSpPr>
        <p:spPr>
          <a:xfrm>
            <a:off x="4850936" y="4131856"/>
            <a:ext cx="0" cy="217025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8AF56CC-43FA-46C6-9324-5151C377A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31" name="Fußzeilenplatzhalter 30">
            <a:extLst>
              <a:ext uri="{FF2B5EF4-FFF2-40B4-BE49-F238E27FC236}">
                <a16:creationId xmlns:a16="http://schemas.microsoft.com/office/drawing/2014/main" id="{E4541D85-A689-46CD-AA34-8DD3F836ACA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702764B6-7B5D-48E7-B18E-12825416077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47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ä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689F5-201A-4340-AE9E-4E02874F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6" name="Textplatzhalter 26">
            <a:extLst>
              <a:ext uri="{FF2B5EF4-FFF2-40B4-BE49-F238E27FC236}">
                <a16:creationId xmlns:a16="http://schemas.microsoft.com/office/drawing/2014/main" id="{D1788CA4-39C9-4AE0-BFB8-908A890F2B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292" y="2101759"/>
            <a:ext cx="4020934" cy="4200352"/>
          </a:xfrm>
        </p:spPr>
        <p:txBody>
          <a:bodyPr lIns="180000" tIns="36000" rIns="180000" bIns="36000"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7" name="Textplatzhalter 26">
            <a:extLst>
              <a:ext uri="{FF2B5EF4-FFF2-40B4-BE49-F238E27FC236}">
                <a16:creationId xmlns:a16="http://schemas.microsoft.com/office/drawing/2014/main" id="{7BB6959C-E29B-4D6D-966A-2E372F40A2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292" y="1801247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589CBC9-72A6-4ECA-A3DA-F17B7AEE471B}"/>
              </a:ext>
            </a:extLst>
          </p:cNvPr>
          <p:cNvCxnSpPr>
            <a:cxnSpLocks/>
          </p:cNvCxnSpPr>
          <p:nvPr userDrawn="1"/>
        </p:nvCxnSpPr>
        <p:spPr>
          <a:xfrm>
            <a:off x="581789" y="1801247"/>
            <a:ext cx="0" cy="45008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6">
            <a:extLst>
              <a:ext uri="{FF2B5EF4-FFF2-40B4-BE49-F238E27FC236}">
                <a16:creationId xmlns:a16="http://schemas.microsoft.com/office/drawing/2014/main" id="{3C321361-A49E-46F6-8A13-BA123CFEE5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439" y="2101759"/>
            <a:ext cx="4020934" cy="4200352"/>
          </a:xfrm>
        </p:spPr>
        <p:txBody>
          <a:bodyPr lIns="180000" tIns="36000" rIns="180000" bIns="36000"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25" name="Textplatzhalter 26">
            <a:extLst>
              <a:ext uri="{FF2B5EF4-FFF2-40B4-BE49-F238E27FC236}">
                <a16:creationId xmlns:a16="http://schemas.microsoft.com/office/drawing/2014/main" id="{59BB8309-9C9F-4551-A121-82BDDBAF0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0439" y="1801247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E2C6F3-3A18-47F8-8EA6-03E2514D2675}"/>
              </a:ext>
            </a:extLst>
          </p:cNvPr>
          <p:cNvCxnSpPr>
            <a:cxnSpLocks/>
          </p:cNvCxnSpPr>
          <p:nvPr userDrawn="1"/>
        </p:nvCxnSpPr>
        <p:spPr>
          <a:xfrm>
            <a:off x="4850936" y="1801247"/>
            <a:ext cx="0" cy="450086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8AF56CC-43FA-46C6-9324-5151C377A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31" name="Fußzeilenplatzhalter 30">
            <a:extLst>
              <a:ext uri="{FF2B5EF4-FFF2-40B4-BE49-F238E27FC236}">
                <a16:creationId xmlns:a16="http://schemas.microsoft.com/office/drawing/2014/main" id="{E4541D85-A689-46CD-AA34-8DD3F836ACA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702764B6-7B5D-48E7-B18E-12825416077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94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689F5-201A-4340-AE9E-4E02874F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6" name="Textplatzhalter 26">
            <a:extLst>
              <a:ext uri="{FF2B5EF4-FFF2-40B4-BE49-F238E27FC236}">
                <a16:creationId xmlns:a16="http://schemas.microsoft.com/office/drawing/2014/main" id="{D1788CA4-39C9-4AE0-BFB8-908A890F2B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292" y="2101759"/>
            <a:ext cx="4020934" cy="4200352"/>
          </a:xfrm>
        </p:spPr>
        <p:txBody>
          <a:bodyPr lIns="180000" tIns="36000" rIns="180000" bIns="36000"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7" name="Textplatzhalter 26">
            <a:extLst>
              <a:ext uri="{FF2B5EF4-FFF2-40B4-BE49-F238E27FC236}">
                <a16:creationId xmlns:a16="http://schemas.microsoft.com/office/drawing/2014/main" id="{7BB6959C-E29B-4D6D-966A-2E372F40A2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292" y="1801247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589CBC9-72A6-4ECA-A3DA-F17B7AEE471B}"/>
              </a:ext>
            </a:extLst>
          </p:cNvPr>
          <p:cNvCxnSpPr>
            <a:cxnSpLocks/>
          </p:cNvCxnSpPr>
          <p:nvPr userDrawn="1"/>
        </p:nvCxnSpPr>
        <p:spPr>
          <a:xfrm>
            <a:off x="581789" y="1801247"/>
            <a:ext cx="0" cy="45008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8AF56CC-43FA-46C6-9324-5151C377A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31" name="Fußzeilenplatzhalter 30">
            <a:extLst>
              <a:ext uri="{FF2B5EF4-FFF2-40B4-BE49-F238E27FC236}">
                <a16:creationId xmlns:a16="http://schemas.microsoft.com/office/drawing/2014/main" id="{E4541D85-A689-46CD-AA34-8DD3F836ACA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702764B6-7B5D-48E7-B18E-12825416077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42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ästen/ext.In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6">
            <a:extLst>
              <a:ext uri="{FF2B5EF4-FFF2-40B4-BE49-F238E27FC236}">
                <a16:creationId xmlns:a16="http://schemas.microsoft.com/office/drawing/2014/main" id="{D1788CA4-39C9-4AE0-BFB8-908A890F2B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292" y="2101759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7" name="Textplatzhalter 26">
            <a:extLst>
              <a:ext uri="{FF2B5EF4-FFF2-40B4-BE49-F238E27FC236}">
                <a16:creationId xmlns:a16="http://schemas.microsoft.com/office/drawing/2014/main" id="{7BB6959C-E29B-4D6D-966A-2E372F40A2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292" y="1801247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589CBC9-72A6-4ECA-A3DA-F17B7AEE471B}"/>
              </a:ext>
            </a:extLst>
          </p:cNvPr>
          <p:cNvCxnSpPr>
            <a:cxnSpLocks/>
          </p:cNvCxnSpPr>
          <p:nvPr userDrawn="1"/>
        </p:nvCxnSpPr>
        <p:spPr>
          <a:xfrm>
            <a:off x="581789" y="1801247"/>
            <a:ext cx="0" cy="21702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CFC68A11-2316-48D4-934A-E46942D599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292" y="4432368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22" name="Textplatzhalter 26">
            <a:extLst>
              <a:ext uri="{FF2B5EF4-FFF2-40B4-BE49-F238E27FC236}">
                <a16:creationId xmlns:a16="http://schemas.microsoft.com/office/drawing/2014/main" id="{81C61326-83AC-4005-8C57-0F98C8CFD2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292" y="4131856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CAD7189-C31F-425B-B8F6-2C79BC1FDC52}"/>
              </a:ext>
            </a:extLst>
          </p:cNvPr>
          <p:cNvCxnSpPr>
            <a:cxnSpLocks/>
          </p:cNvCxnSpPr>
          <p:nvPr userDrawn="1"/>
        </p:nvCxnSpPr>
        <p:spPr>
          <a:xfrm>
            <a:off x="581789" y="4131856"/>
            <a:ext cx="0" cy="21702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695F98A2-FB32-482B-A39C-D14AB99008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F0F8243-E035-4B8E-8F23-87410139E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3F91F48-E152-4D1F-86E6-E7EC9457ECD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5CD3A75-5ABB-444C-9A0C-0E5C54EAEE2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4" name="Inhaltsplatzhalter 7">
            <a:extLst>
              <a:ext uri="{FF2B5EF4-FFF2-40B4-BE49-F238E27FC236}">
                <a16:creationId xmlns:a16="http://schemas.microsoft.com/office/drawing/2014/main" id="{38D2602F-DC35-460B-A46C-A36F226C77A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17660" y="1801502"/>
            <a:ext cx="4013713" cy="450060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dirty="0"/>
              <a:t>externen Inhalt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881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ästen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6">
            <a:extLst>
              <a:ext uri="{FF2B5EF4-FFF2-40B4-BE49-F238E27FC236}">
                <a16:creationId xmlns:a16="http://schemas.microsoft.com/office/drawing/2014/main" id="{D1788CA4-39C9-4AE0-BFB8-908A890F2B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292" y="2101759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7" name="Textplatzhalter 26">
            <a:extLst>
              <a:ext uri="{FF2B5EF4-FFF2-40B4-BE49-F238E27FC236}">
                <a16:creationId xmlns:a16="http://schemas.microsoft.com/office/drawing/2014/main" id="{7BB6959C-E29B-4D6D-966A-2E372F40A2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292" y="1801247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589CBC9-72A6-4ECA-A3DA-F17B7AEE471B}"/>
              </a:ext>
            </a:extLst>
          </p:cNvPr>
          <p:cNvCxnSpPr>
            <a:cxnSpLocks/>
          </p:cNvCxnSpPr>
          <p:nvPr userDrawn="1"/>
        </p:nvCxnSpPr>
        <p:spPr>
          <a:xfrm>
            <a:off x="581789" y="1801247"/>
            <a:ext cx="0" cy="21702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CFC68A11-2316-48D4-934A-E46942D599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292" y="4432368"/>
            <a:ext cx="4020934" cy="1869743"/>
          </a:xfrm>
        </p:spPr>
        <p:txBody>
          <a:bodyPr lIns="180000" tIns="36000" rIns="180000" bIns="36000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(16 PT)</a:t>
            </a:r>
            <a:endParaRPr lang="de-DE" dirty="0"/>
          </a:p>
        </p:txBody>
      </p:sp>
      <p:sp>
        <p:nvSpPr>
          <p:cNvPr id="22" name="Textplatzhalter 26">
            <a:extLst>
              <a:ext uri="{FF2B5EF4-FFF2-40B4-BE49-F238E27FC236}">
                <a16:creationId xmlns:a16="http://schemas.microsoft.com/office/drawing/2014/main" id="{81C61326-83AC-4005-8C57-0F98C8CFD2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292" y="4131856"/>
            <a:ext cx="4020934" cy="286863"/>
          </a:xfrm>
        </p:spPr>
        <p:txBody>
          <a:bodyPr lIns="180000" tIns="36000" rIns="180000" bIns="36000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Titel eingeben </a:t>
            </a:r>
            <a:r>
              <a:rPr lang="de-DE" noProof="0" dirty="0"/>
              <a:t>(18 PT)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CAD7189-C31F-425B-B8F6-2C79BC1FDC52}"/>
              </a:ext>
            </a:extLst>
          </p:cNvPr>
          <p:cNvCxnSpPr>
            <a:cxnSpLocks/>
          </p:cNvCxnSpPr>
          <p:nvPr userDrawn="1"/>
        </p:nvCxnSpPr>
        <p:spPr>
          <a:xfrm>
            <a:off x="581789" y="4131856"/>
            <a:ext cx="0" cy="2170255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08A45E-E036-4356-9653-8210F59C5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1307" y="1801247"/>
            <a:ext cx="4000066" cy="45008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32310CE-AC53-4D36-BC7A-B105A8BAEF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14280464-3E9E-4AD1-8594-2BBAA41EF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9740F1D-5743-4CAB-A754-E319A7ABD7D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62668AA-2A34-4A1D-AF4C-9177CBE51C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40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53964C-A95D-477D-AD7F-CB4108153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506" y="1457143"/>
            <a:ext cx="8608298" cy="5255207"/>
          </a:xfrm>
          <a:prstGeom prst="rect">
            <a:avLst/>
          </a:prstGeom>
        </p:spPr>
      </p:pic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B993E390-1729-40EB-9DE1-BD7E0D01E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498" y="2538413"/>
            <a:ext cx="7745413" cy="3043521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F8F8F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Schlusstext bearbeiten (22 PT):</a:t>
            </a:r>
            <a:br>
              <a:rPr lang="de-DE" dirty="0"/>
            </a:br>
            <a:r>
              <a:rPr lang="de-DE" dirty="0"/>
              <a:t>Vielen Dank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173995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06D33482-705F-42EB-BC3F-852A0DCB7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92" y="1801503"/>
            <a:ext cx="8290079" cy="4517409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(18 PT)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B80DCC-1C60-4445-B59F-0F7B7A72B8B5}"/>
              </a:ext>
            </a:extLst>
          </p:cNvPr>
          <p:cNvSpPr txBox="1"/>
          <p:nvPr userDrawn="1"/>
        </p:nvSpPr>
        <p:spPr>
          <a:xfrm>
            <a:off x="518615" y="280800"/>
            <a:ext cx="6810232" cy="369332"/>
          </a:xfrm>
          <a:prstGeom prst="rect">
            <a:avLst/>
          </a:prstGeom>
        </p:spPr>
        <p:txBody>
          <a:bodyPr vert="horz" wrap="square" lIns="91440" tIns="36000" rIns="91440" bIns="3600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Backup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4C56ABC-A39E-41D3-9FFA-138B164E4A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2F26D05-C520-47A2-80F2-B2B1ECA7EF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35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12F64-9FAB-46A3-BC8A-3F0BF6BD4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91" y="1801503"/>
            <a:ext cx="8290079" cy="4517409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/>
              <a:t>Agenda-Punkt 1 eingeben (18 PT)</a:t>
            </a:r>
          </a:p>
          <a:p>
            <a:pPr lvl="0"/>
            <a:r>
              <a:rPr lang="de-DE" dirty="0"/>
              <a:t>Agenda-Punkt 2 eingeben (18 PT)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F7AC71-51DF-4ADF-B4CE-9B01BA601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Agendatitel</a:t>
            </a:r>
            <a:r>
              <a:rPr lang="de-DE" dirty="0"/>
              <a:t>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85E57F-9856-4034-B7C6-3787AC3B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85363-9150-4E9E-97D8-8D104993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74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59758A5-D186-4C91-A83F-AE09ECCF20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92" y="1801503"/>
            <a:ext cx="8290079" cy="4517409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(18 PT)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ECE0AA6D-AF55-458D-8C69-9632EB9002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B7F994A-B245-4E9B-A339-23FAB3926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5BC944-A0A1-48FC-81D5-13A3EAC676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983995D-D3D4-4181-9F68-306EED6735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96164A4-AFD2-4D33-A5E5-AB0ACEE76B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A556BFF-7B0E-4B93-AA8B-908BE8E06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2129A83-18CD-4F34-8844-CC128BBDEB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8310F60-EFD4-4D88-8501-83A138F261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58D7E3B-9F55-4B96-A283-CC829D0054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92" y="1801503"/>
            <a:ext cx="8290080" cy="4517409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Ebene 1 Text eingeben </a:t>
            </a:r>
            <a:r>
              <a:rPr lang="de-DE" noProof="0" dirty="0"/>
              <a:t>(18 PT)</a:t>
            </a:r>
          </a:p>
          <a:p>
            <a:pPr lvl="1"/>
            <a:r>
              <a:rPr lang="de-DE" noProof="0" dirty="0"/>
              <a:t>Ebene 2 Text eingeben (16 PT)</a:t>
            </a:r>
          </a:p>
          <a:p>
            <a:pPr lvl="2"/>
            <a:r>
              <a:rPr lang="de-DE" noProof="0" dirty="0"/>
              <a:t>Ebene 3 Text eingeben (16 PT)</a:t>
            </a:r>
          </a:p>
          <a:p>
            <a:pPr lvl="3"/>
            <a:r>
              <a:rPr lang="de-DE" noProof="0" dirty="0"/>
              <a:t>Ebene 4 Text eingeben (16 PT)</a:t>
            </a:r>
          </a:p>
          <a:p>
            <a:pPr lvl="4"/>
            <a:r>
              <a:rPr lang="de-DE" noProof="0" dirty="0"/>
              <a:t>Ebene 5 Text eingeben (16 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1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F1393A1-EC6E-4575-8792-FA9CC83A2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905086-65B4-4F46-BA3F-E86DBE594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887268-F505-484F-AED4-43111037B5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07B9EC5-ED5A-4B0A-9CF2-8F9C7538DA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5544B3FA-1B1F-4DED-B7B5-F7D0F6EBF56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1292" y="1801503"/>
            <a:ext cx="8290081" cy="45174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externen Inhalt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7578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.Inhalt/roter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21EBA187-36F6-4C38-84D1-F30766F1A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1874" y="1801503"/>
            <a:ext cx="4423145" cy="4517410"/>
          </a:xfrm>
          <a:ln>
            <a:solidFill>
              <a:srgbClr val="C00000"/>
            </a:solidFill>
            <a:prstDash val="dash"/>
          </a:ln>
        </p:spPr>
        <p:txBody>
          <a:bodyPr lIns="180000" tIns="180000" rIns="180000" bIns="180000"/>
          <a:lstStyle>
            <a:lvl1pPr marL="0" indent="0">
              <a:buFont typeface="+mj-lt"/>
              <a:buNone/>
              <a:defRPr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(18 PT)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38353CAE-F395-4531-9E70-66657EC63F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B3A9C4-8868-451F-A8D5-35E8DB008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58692D-A317-4BDB-93EF-21B02B7A50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FB36B-33DE-4A1B-B156-65A72A7E16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ABBDA87-E627-4F7C-8E9E-985B76F881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1292" y="1801503"/>
            <a:ext cx="3778864" cy="45174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externen Inhalt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990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r Kasten/ext.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21EBA187-36F6-4C38-84D1-F30766F1A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448" y="1801502"/>
            <a:ext cx="4423145" cy="4517410"/>
          </a:xfrm>
          <a:ln>
            <a:solidFill>
              <a:srgbClr val="C00000"/>
            </a:solidFill>
            <a:prstDash val="dash"/>
          </a:ln>
        </p:spPr>
        <p:txBody>
          <a:bodyPr lIns="180000" tIns="180000" rIns="180000" bIns="180000"/>
          <a:lstStyle>
            <a:lvl1pPr marL="0" indent="0">
              <a:buFont typeface="+mj-lt"/>
              <a:buNone/>
              <a:defRPr/>
            </a:lvl1pPr>
          </a:lstStyle>
          <a:p>
            <a:pPr lvl="0"/>
            <a:r>
              <a:rPr lang="de-DE" dirty="0"/>
              <a:t>Text eingeben </a:t>
            </a:r>
            <a:r>
              <a:rPr lang="de-DE" noProof="0" dirty="0"/>
              <a:t>(18 PT)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495AD2B-A7BC-43AF-93C8-8483AA26D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B37E2F-BB0B-418B-8427-DFA857FAA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E3C7B0-1944-4828-ACC1-CCD072B856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E8D104-7E52-4EA6-841D-3D2B4C06C2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DC6E08D-D5A1-4107-9C77-B4A7D2E984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52509" y="1801502"/>
            <a:ext cx="3778864" cy="45174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externen Inhalt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622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ten grün/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CED3FC7-4A60-45B4-B0DF-88A2167A5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946" t="22935" r="12205" b="71705"/>
          <a:stretch/>
        </p:blipFill>
        <p:spPr>
          <a:xfrm>
            <a:off x="4170823" y="1819300"/>
            <a:ext cx="299871" cy="3056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52D04C-0E12-46C0-BC1B-E2BD00C0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7" y="1819300"/>
            <a:ext cx="295696" cy="345909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D2C9A50-06DA-4294-AD04-1E1019226D08}"/>
              </a:ext>
            </a:extLst>
          </p:cNvPr>
          <p:cNvCxnSpPr>
            <a:cxnSpLocks/>
          </p:cNvCxnSpPr>
          <p:nvPr userDrawn="1"/>
        </p:nvCxnSpPr>
        <p:spPr>
          <a:xfrm>
            <a:off x="622733" y="1746917"/>
            <a:ext cx="0" cy="4571997"/>
          </a:xfrm>
          <a:prstGeom prst="line">
            <a:avLst/>
          </a:prstGeom>
          <a:ln w="57150">
            <a:solidFill>
              <a:srgbClr val="009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02A4C21-5BC1-451F-8DC5-34A3A7753620}"/>
              </a:ext>
            </a:extLst>
          </p:cNvPr>
          <p:cNvCxnSpPr>
            <a:cxnSpLocks/>
          </p:cNvCxnSpPr>
          <p:nvPr userDrawn="1"/>
        </p:nvCxnSpPr>
        <p:spPr>
          <a:xfrm>
            <a:off x="4890820" y="1746916"/>
            <a:ext cx="0" cy="4571997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80646BC5-44C6-4142-BCB0-76053A22C9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10329" y="2197624"/>
            <a:ext cx="4020934" cy="4121289"/>
          </a:xfrm>
        </p:spPr>
        <p:txBody>
          <a:bodyPr lIns="180000" tIns="72000" rIns="180000" bIns="7200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ED38D642-3687-4D37-8D86-8D6515D5C0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292" y="2197624"/>
            <a:ext cx="4020934" cy="4121290"/>
          </a:xfrm>
        </p:spPr>
        <p:txBody>
          <a:bodyPr lIns="180000" tIns="72000" rIns="180000" bIns="7200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AD62555-51D5-4A9B-864E-16AABA6A0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97C69E-9A45-4A80-B9F4-267993035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027798-ED06-46AE-9467-4F6CD9A1733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EE6FF-8E75-42A7-984E-E58A595800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645DD6-4B2D-4230-BF38-9295966971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1292" y="1788570"/>
            <a:ext cx="4021137" cy="394705"/>
          </a:xfrm>
          <a:noFill/>
        </p:spPr>
        <p:txBody>
          <a:bodyPr wrap="square" lIns="180000" tIns="72000" rIns="180000" bIns="72000" rtlCol="0">
            <a:spAutoFit/>
          </a:bodyPr>
          <a:lstStyle>
            <a:lvl1pPr marL="0" indent="0">
              <a:buNone/>
              <a:defRPr lang="de-DE" b="1" dirty="0">
                <a:solidFill>
                  <a:srgbClr val="009051"/>
                </a:solidFill>
              </a:defRPr>
            </a:lvl1pPr>
          </a:lstStyle>
          <a:p>
            <a:pPr marL="0" lvl="0"/>
            <a:r>
              <a:rPr lang="de-DE" dirty="0"/>
              <a:t>Titel eingeben 18 PT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30D208A-112C-4E84-B771-625E85C814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10329" y="1788570"/>
            <a:ext cx="4021137" cy="394705"/>
          </a:xfrm>
          <a:noFill/>
        </p:spPr>
        <p:txBody>
          <a:bodyPr wrap="square" lIns="180000" tIns="72000" rIns="180000" bIns="72000" rtlCol="0">
            <a:spAutoFit/>
          </a:bodyPr>
          <a:lstStyle>
            <a:lvl1pPr marL="0" indent="0">
              <a:buNone/>
              <a:defRPr lang="de-DE" b="1" dirty="0">
                <a:solidFill>
                  <a:srgbClr val="C00000"/>
                </a:solidFill>
              </a:defRPr>
            </a:lvl1pPr>
          </a:lstStyle>
          <a:p>
            <a:pPr marL="0" lvl="0"/>
            <a:r>
              <a:rPr lang="de-DE" dirty="0"/>
              <a:t>Titel eingeben 18 PT</a:t>
            </a:r>
          </a:p>
        </p:txBody>
      </p:sp>
    </p:spTree>
    <p:extLst>
      <p:ext uri="{BB962C8B-B14F-4D97-AF65-F5344CB8AC3E}">
        <p14:creationId xmlns:p14="http://schemas.microsoft.com/office/powerpoint/2010/main" val="398665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ten grün/rot+ext.In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D3F4EA0-9370-4420-B1C4-E0FCFFD3E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946" t="22935" r="12205" b="71705"/>
          <a:stretch/>
        </p:blipFill>
        <p:spPr>
          <a:xfrm>
            <a:off x="4170822" y="1819303"/>
            <a:ext cx="299871" cy="305610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858F977C-B065-4CAA-B87C-D944D5DDF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r>
              <a:rPr lang="de-DE" noProof="0" dirty="0"/>
              <a:t>(20 PT)</a:t>
            </a:r>
            <a:endParaRPr lang="de-DE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A9DBC79-E159-46AA-8B1A-FD4FCE437E5E}"/>
              </a:ext>
            </a:extLst>
          </p:cNvPr>
          <p:cNvCxnSpPr>
            <a:cxnSpLocks/>
          </p:cNvCxnSpPr>
          <p:nvPr userDrawn="1"/>
        </p:nvCxnSpPr>
        <p:spPr>
          <a:xfrm>
            <a:off x="622732" y="1746920"/>
            <a:ext cx="0" cy="2847503"/>
          </a:xfrm>
          <a:prstGeom prst="line">
            <a:avLst/>
          </a:prstGeom>
          <a:ln w="57150">
            <a:solidFill>
              <a:srgbClr val="009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4FCEF25E-0750-49DD-9F1C-9B5C77514CFA}"/>
              </a:ext>
            </a:extLst>
          </p:cNvPr>
          <p:cNvCxnSpPr>
            <a:cxnSpLocks/>
          </p:cNvCxnSpPr>
          <p:nvPr userDrawn="1"/>
        </p:nvCxnSpPr>
        <p:spPr>
          <a:xfrm>
            <a:off x="4890820" y="1746920"/>
            <a:ext cx="0" cy="2847503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979A52-ACC3-4653-84CC-E99B80A7ED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10329" y="2197628"/>
            <a:ext cx="4020934" cy="2396796"/>
          </a:xfrm>
        </p:spPr>
        <p:txBody>
          <a:bodyPr lIns="180000" tIns="72000" rIns="180000" bIns="7200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303A39AE-0CCA-4EE7-9414-91B8E1EF33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291" y="2197627"/>
            <a:ext cx="4020934" cy="2396796"/>
          </a:xfrm>
        </p:spPr>
        <p:txBody>
          <a:bodyPr lIns="180000" tIns="72000" rIns="180000" bIns="7200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/>
              <a:t>Text eingeben (16 PT)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1E2A38F3-9EF0-40E7-9A14-6FC6199C41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15" y="620585"/>
            <a:ext cx="6810232" cy="321110"/>
          </a:xfrm>
        </p:spPr>
        <p:txBody>
          <a:bodyPr tIns="36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Untertitel bearbeiten (18 PT)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1F3EC78-D619-4949-9DA0-DAB45A52A2A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CB1397-20EE-4A90-ADE3-6A5B659E1F9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271FA09-7A1E-4D2B-91EF-97987A798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7" y="1819300"/>
            <a:ext cx="295696" cy="345909"/>
          </a:xfrm>
          <a:prstGeom prst="rect">
            <a:avLst/>
          </a:prstGeom>
        </p:spPr>
      </p:pic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2FEF665-56AA-44FE-9F5C-A7F6607F15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1292" y="1788570"/>
            <a:ext cx="4021137" cy="394705"/>
          </a:xfrm>
          <a:noFill/>
        </p:spPr>
        <p:txBody>
          <a:bodyPr wrap="square" lIns="180000" tIns="72000" rIns="180000" bIns="72000" rtlCol="0">
            <a:spAutoFit/>
          </a:bodyPr>
          <a:lstStyle>
            <a:lvl1pPr marL="0" indent="0">
              <a:buNone/>
              <a:defRPr lang="de-DE" b="1" dirty="0">
                <a:solidFill>
                  <a:srgbClr val="009051"/>
                </a:solidFill>
              </a:defRPr>
            </a:lvl1pPr>
          </a:lstStyle>
          <a:p>
            <a:pPr marL="0" lvl="0"/>
            <a:r>
              <a:rPr lang="de-DE" dirty="0"/>
              <a:t>Titel eingeben 18 PT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23A458A4-BB01-4CD8-867A-E29491DF0B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10329" y="1788570"/>
            <a:ext cx="4021137" cy="394705"/>
          </a:xfrm>
          <a:noFill/>
        </p:spPr>
        <p:txBody>
          <a:bodyPr wrap="square" lIns="180000" tIns="72000" rIns="180000" bIns="72000" rtlCol="0">
            <a:spAutoFit/>
          </a:bodyPr>
          <a:lstStyle>
            <a:lvl1pPr marL="0" indent="0">
              <a:buNone/>
              <a:defRPr lang="de-DE" b="1" dirty="0">
                <a:solidFill>
                  <a:srgbClr val="C00000"/>
                </a:solidFill>
              </a:defRPr>
            </a:lvl1pPr>
          </a:lstStyle>
          <a:p>
            <a:pPr marL="0" lvl="0"/>
            <a:r>
              <a:rPr lang="de-DE" dirty="0"/>
              <a:t>Titel eingeben 18 PT</a:t>
            </a:r>
          </a:p>
        </p:txBody>
      </p:sp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0B344DC8-F78A-4E39-B94C-C802185469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1292" y="4817660"/>
            <a:ext cx="8290081" cy="150125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de-DE" dirty="0"/>
              <a:t>externen Inhalt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7643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128B61-33FC-41E1-BD88-FB79EAFF4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72569" t="16571" r="10550" b="68525"/>
          <a:stretch/>
        </p:blipFill>
        <p:spPr>
          <a:xfrm>
            <a:off x="7424485" y="213124"/>
            <a:ext cx="1543574" cy="73823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75095F1-4AC6-4A19-90B3-08DF9FCCD557}"/>
              </a:ext>
            </a:extLst>
          </p:cNvPr>
          <p:cNvSpPr/>
          <p:nvPr userDrawn="1"/>
        </p:nvSpPr>
        <p:spPr>
          <a:xfrm>
            <a:off x="1" y="0"/>
            <a:ext cx="201336" cy="6858000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643D4955-F063-4C5C-88FE-5D61FFA4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  <a:prstGeom prst="rect">
            <a:avLst/>
          </a:prstGeom>
        </p:spPr>
        <p:txBody>
          <a:bodyPr vert="horz" wrap="square" lIns="91440" tIns="36000" rIns="91440" bIns="36000" rtlCol="0" anchor="t" anchorCtr="0">
            <a:noAutofit/>
          </a:bodyPr>
          <a:lstStyle/>
          <a:p>
            <a:r>
              <a:rPr lang="de-DE" dirty="0"/>
              <a:t>Mastertitelformat bearbeiten (20 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0D8FFBD-F229-4962-93F6-91B75BDDF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815" y="1801504"/>
            <a:ext cx="8278558" cy="4503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noProof="0" dirty="0"/>
              <a:t>Mastertextformat bearbeiten (18 PT)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A8E1184-6F17-4B8C-9FC9-0568AD450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292" y="6517048"/>
            <a:ext cx="7783841" cy="182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Fusszeile: "Einfügen" -&gt; "Kopf- und Fußzeile" -&gt; "Für alle übernehmen"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07DEDC02-076A-4FA5-A808-D2B1652CC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0138" y="6517048"/>
            <a:ext cx="381235" cy="182856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>
              <a:defRPr lang="de-DE" sz="1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A0BF0B4-4046-4CB3-8E9D-7B4604567476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3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0" r:id="rId3"/>
    <p:sldLayoutId id="2147483672" r:id="rId4"/>
    <p:sldLayoutId id="2147483673" r:id="rId5"/>
    <p:sldLayoutId id="2147483665" r:id="rId6"/>
    <p:sldLayoutId id="2147483677" r:id="rId7"/>
    <p:sldLayoutId id="2147483671" r:id="rId8"/>
    <p:sldLayoutId id="2147483668" r:id="rId9"/>
    <p:sldLayoutId id="2147483675" r:id="rId10"/>
    <p:sldLayoutId id="2147483669" r:id="rId11"/>
    <p:sldLayoutId id="2147483679" r:id="rId12"/>
    <p:sldLayoutId id="2147483680" r:id="rId13"/>
    <p:sldLayoutId id="2147483674" r:id="rId14"/>
    <p:sldLayoutId id="2147483676" r:id="rId15"/>
    <p:sldLayoutId id="2147483663" r:id="rId16"/>
    <p:sldLayoutId id="214748367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C9B3122-FC10-4BD1-97AE-39A81FF3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164" y="5543312"/>
            <a:ext cx="7745684" cy="602515"/>
          </a:xfrm>
        </p:spPr>
        <p:txBody>
          <a:bodyPr/>
          <a:lstStyle/>
          <a:p>
            <a:endParaRPr lang="de-DE" dirty="0"/>
          </a:p>
          <a:p>
            <a:r>
              <a:rPr lang="de-DE" sz="1200" dirty="0"/>
              <a:t>Landesverkehrswacht Niedersachsen e.V., September 2019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3DFC95-1EAD-457F-B5B8-4E305F674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b="0" dirty="0"/>
              <a:t>Fortbildung für das Ehrenamt 	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28F481-AE52-4498-B568-38FC1EBF4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7" t="31006" r="46730" b="19822"/>
          <a:stretch/>
        </p:blipFill>
        <p:spPr>
          <a:xfrm>
            <a:off x="8187289" y="994301"/>
            <a:ext cx="798450" cy="105319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F9A743-4221-48F9-831B-A860EA853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48" r="3056"/>
          <a:stretch/>
        </p:blipFill>
        <p:spPr>
          <a:xfrm>
            <a:off x="677007" y="3378472"/>
            <a:ext cx="2954216" cy="22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4" y="554853"/>
            <a:ext cx="7139485" cy="321110"/>
          </a:xfrm>
        </p:spPr>
        <p:txBody>
          <a:bodyPr/>
          <a:lstStyle/>
          <a:p>
            <a:r>
              <a:rPr lang="de-DE" sz="1600" b="1" dirty="0"/>
              <a:t>Das Wichtigste auf einen Blick (3/4)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10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8" name="Grafik 1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C71E862-96A2-4E03-81FA-F2C4BAF2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56" y="1081247"/>
            <a:ext cx="5400000" cy="56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4" y="554853"/>
            <a:ext cx="7139485" cy="321110"/>
          </a:xfrm>
        </p:spPr>
        <p:txBody>
          <a:bodyPr/>
          <a:lstStyle/>
          <a:p>
            <a:r>
              <a:rPr lang="de-DE" sz="1600" b="1" dirty="0"/>
              <a:t>Das Wichtigste auf einen Blick (4/4)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11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CC4E1E0-5AAE-42B4-AB58-78DE67C55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4" y="1293478"/>
            <a:ext cx="8934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b="1" dirty="0"/>
              <a:t>Weitere Fahrzeuge / Geräte und deren Einstufung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12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1E2977-8A4B-4299-AF8A-964ECFFC7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9" t="13078" r="9295"/>
          <a:stretch/>
        </p:blipFill>
        <p:spPr>
          <a:xfrm>
            <a:off x="5727056" y="1406769"/>
            <a:ext cx="1338148" cy="1315487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6EE4EC3-679B-4819-AD76-E007EFF0CFC2}"/>
              </a:ext>
            </a:extLst>
          </p:cNvPr>
          <p:cNvSpPr txBox="1">
            <a:spLocks/>
          </p:cNvSpPr>
          <p:nvPr/>
        </p:nvSpPr>
        <p:spPr>
          <a:xfrm>
            <a:off x="710459" y="1327267"/>
            <a:ext cx="3993425" cy="1394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Segway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Ursprünglich als Mobilitätshilfe konzipiert, (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Mobilitätshilffeverordnung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), jetzt als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Elektrokleinstfahrzeug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eKFV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erfasst.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Versicherungskennzeichen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5FB545-144F-47FF-A2B1-44F8DEC70D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76" t="26322" r="61270" b="33350"/>
          <a:stretch/>
        </p:blipFill>
        <p:spPr>
          <a:xfrm>
            <a:off x="5727056" y="3055128"/>
            <a:ext cx="1338148" cy="1786137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78327CA6-EB12-4E98-907B-E41AC6C8D249}"/>
              </a:ext>
            </a:extLst>
          </p:cNvPr>
          <p:cNvSpPr txBox="1">
            <a:spLocks/>
          </p:cNvSpPr>
          <p:nvPr/>
        </p:nvSpPr>
        <p:spPr>
          <a:xfrm>
            <a:off x="710459" y="2954156"/>
            <a:ext cx="4547341" cy="1887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Ninebot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miniPRO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Segway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Lenkstange ist auf eine Kniestütze geschrumpft.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Nicht durch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eKFV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erfasst, keine Zulassung im deutschen Straßenverkehr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Falls doch, Verstoß gegen Zulassungs- Versicherungs- und Fahrerlaubnispflicht.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CC7B2A-2B64-459A-8977-9583EF293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56" y="5174137"/>
            <a:ext cx="1278928" cy="1278928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77F064F-1484-488A-8E2F-87F38E32622F}"/>
              </a:ext>
            </a:extLst>
          </p:cNvPr>
          <p:cNvSpPr txBox="1">
            <a:spLocks/>
          </p:cNvSpPr>
          <p:nvPr/>
        </p:nvSpPr>
        <p:spPr>
          <a:xfrm>
            <a:off x="710459" y="5032349"/>
            <a:ext cx="3993425" cy="1667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Hoverboard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Auf Lenkstange wird gänzlich verzichtet.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Nicht durch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eKFV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erfasst, keine Zulassung im deutschen Straßenverkehr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Falls doch, Verstoß gegen Zulassungs- Versicherungs- und Fahrerlaubnispflicht.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84" y="4988007"/>
            <a:ext cx="1465058" cy="14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b="1" dirty="0"/>
              <a:t>Weitere Fahrzeuge / Geräte und deren Einstufung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13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6EE4EC3-679B-4819-AD76-E007EFF0CFC2}"/>
              </a:ext>
            </a:extLst>
          </p:cNvPr>
          <p:cNvSpPr txBox="1">
            <a:spLocks/>
          </p:cNvSpPr>
          <p:nvPr/>
        </p:nvSpPr>
        <p:spPr>
          <a:xfrm>
            <a:off x="710459" y="1210392"/>
            <a:ext cx="3993425" cy="133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Kart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auf Basis eines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Ninebot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minniPRO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Nicht durch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eKFV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erfasst, keine Zulassung im deutschen Straßenverkehr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Falls doch, Verstoß gegen Zulassungs- Versicherungs- und Fahrerlaubnispflicht.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78327CA6-EB12-4E98-907B-E41AC6C8D249}"/>
              </a:ext>
            </a:extLst>
          </p:cNvPr>
          <p:cNvSpPr txBox="1">
            <a:spLocks/>
          </p:cNvSpPr>
          <p:nvPr/>
        </p:nvSpPr>
        <p:spPr>
          <a:xfrm>
            <a:off x="710459" y="2837281"/>
            <a:ext cx="4547341" cy="137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Monoweel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Gyrokopterantrieb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Nicht durch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eKFV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erfasst, keine Zulassung im deutschen Straßenverkehr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Falls doch, Verstoß gegen Zulassungs- Versicherungs- und Fahrerlaubnispflicht.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53581AD-5887-4B9E-AB37-36710A2B9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58" y="1304245"/>
            <a:ext cx="1703161" cy="11500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4ED1301-B14A-491D-B4E3-55225180E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80" y="2852200"/>
            <a:ext cx="1347915" cy="134791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60FC2E7-3733-4C17-AAB6-1F968DD7C012}"/>
              </a:ext>
            </a:extLst>
          </p:cNvPr>
          <p:cNvSpPr/>
          <p:nvPr/>
        </p:nvSpPr>
        <p:spPr>
          <a:xfrm>
            <a:off x="957058" y="6176353"/>
            <a:ext cx="653725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Wingdings" panose="05000000000000000000" pitchFamily="2" charset="2"/>
              <a:buChar char="è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obigen weiteren Fahrzeuge / Geräte dürfen - </a:t>
            </a:r>
            <a:r>
              <a:rPr lang="de-DE" sz="1400" b="1" u="sng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Ausnahme des Segway</a:t>
            </a: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Straßenverkehr genutzt werden!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39" y="4754378"/>
            <a:ext cx="1505770" cy="1003847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8327CA6-EB12-4E98-907B-E41AC6C8D249}"/>
              </a:ext>
            </a:extLst>
          </p:cNvPr>
          <p:cNvSpPr txBox="1">
            <a:spLocks/>
          </p:cNvSpPr>
          <p:nvPr/>
        </p:nvSpPr>
        <p:spPr>
          <a:xfrm>
            <a:off x="710458" y="4567425"/>
            <a:ext cx="4547341" cy="137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Scateboard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/ E-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Longboard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Nicht durch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eKFV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erfasst, keine Zulassung im deutschen Straßenverkehr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Falls doch, Verstoß gegen Zulassungs- Versicherungs- und Fahrerlaubnispflicht.</a:t>
            </a:r>
          </a:p>
        </p:txBody>
      </p:sp>
    </p:spTree>
    <p:extLst>
      <p:ext uri="{BB962C8B-B14F-4D97-AF65-F5344CB8AC3E}">
        <p14:creationId xmlns:p14="http://schemas.microsoft.com/office/powerpoint/2010/main" val="1497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4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7121900" cy="321110"/>
          </a:xfrm>
        </p:spPr>
        <p:txBody>
          <a:bodyPr/>
          <a:lstStyle/>
          <a:p>
            <a:r>
              <a:rPr lang="de-DE" sz="1600" b="1" dirty="0"/>
              <a:t>Praxistest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14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51" y="2304765"/>
            <a:ext cx="2985159" cy="29851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2" y="1787382"/>
            <a:ext cx="1407342" cy="254953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4" y="4149986"/>
            <a:ext cx="2279877" cy="227987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9" b="30764"/>
          <a:stretch/>
        </p:blipFill>
        <p:spPr>
          <a:xfrm rot="20337354">
            <a:off x="5803710" y="4932140"/>
            <a:ext cx="2918949" cy="117565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5017" r="15449"/>
          <a:stretch/>
        </p:blipFill>
        <p:spPr>
          <a:xfrm>
            <a:off x="499999" y="1267354"/>
            <a:ext cx="2416103" cy="2236599"/>
          </a:xfrm>
          <a:prstGeom prst="rect">
            <a:avLst/>
          </a:prstGeom>
        </p:spPr>
      </p:pic>
      <p:pic>
        <p:nvPicPr>
          <p:cNvPr id="23" name="Grafik 22" descr="Ein Bild, das Boden, Transport enthält.&#10;&#10;Automatisch generierte Beschreibung">
            <a:extLst>
              <a:ext uri="{FF2B5EF4-FFF2-40B4-BE49-F238E27FC236}">
                <a16:creationId xmlns:a16="http://schemas.microsoft.com/office/drawing/2014/main" id="{A2ED1D39-CA60-4FB1-800A-F82AD9A1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1"/>
          <a:stretch/>
        </p:blipFill>
        <p:spPr>
          <a:xfrm>
            <a:off x="4403235" y="588709"/>
            <a:ext cx="1073933" cy="162000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007451" y="2970658"/>
            <a:ext cx="5321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F14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nach der Theorie</a:t>
            </a:r>
          </a:p>
          <a:p>
            <a:pPr algn="ctr"/>
            <a:r>
              <a:rPr lang="de-DE" sz="2800" b="1" i="1" dirty="0">
                <a:solidFill>
                  <a:srgbClr val="F14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folgt die Praxis !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35" y="573552"/>
            <a:ext cx="833616" cy="119657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92" y="5385979"/>
            <a:ext cx="795980" cy="114255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46" y="660500"/>
            <a:ext cx="804966" cy="115545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6" y="3606726"/>
            <a:ext cx="804966" cy="1155453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42" y="1702594"/>
            <a:ext cx="804966" cy="11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7121900" cy="321110"/>
          </a:xfrm>
        </p:spPr>
        <p:txBody>
          <a:bodyPr/>
          <a:lstStyle/>
          <a:p>
            <a:r>
              <a:rPr lang="de-DE" sz="1600" b="1" dirty="0"/>
              <a:t>Rolle der Landesverkehrswacht und Kreis- und Ortsverkehrswachten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15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3062CE5-A45F-46B4-8B5A-A1C44073E292}"/>
              </a:ext>
            </a:extLst>
          </p:cNvPr>
          <p:cNvSpPr/>
          <p:nvPr/>
        </p:nvSpPr>
        <p:spPr>
          <a:xfrm>
            <a:off x="650631" y="1406322"/>
            <a:ext cx="74294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alle gemeinsam wollen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dass die Menschen in allen Lebensphasen möglichst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lange,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sicher,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möglichst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selbstbestimmt, mobil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bleiben (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Mobilität und Verkehrssicherheit zugleich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9051"/>
              </a:buClr>
              <a:buFont typeface="Wingdings" panose="05000000000000000000" pitchFamily="2" charset="2"/>
              <a:buChar char="è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gemeinsames Ziel muss es sein: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+mj-lt"/>
              <a:buAutoNum type="arabicParenR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Aufklärung vor Ort über die gesetzlichen Regelungen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+mj-lt"/>
              <a:buAutoNum type="arabicParenR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Ansprechpartner vor Ort für Interessierte und Familien (ab 14 Jahren!)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+mj-lt"/>
              <a:buAutoNum type="arabicParenR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Hilfestellungen und Empfehlungen (Schonraum, Helme, Schutzkleidung…)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3062CE5-A45F-46B4-8B5A-A1C44073E292}"/>
              </a:ext>
            </a:extLst>
          </p:cNvPr>
          <p:cNvSpPr/>
          <p:nvPr/>
        </p:nvSpPr>
        <p:spPr>
          <a:xfrm>
            <a:off x="650631" y="3874514"/>
            <a:ext cx="742949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+mj-lt"/>
              <a:buAutoNum type="arabicParenR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Wingdings" panose="05000000000000000000" pitchFamily="2" charset="2"/>
              <a:buChar char="è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 Diskussion: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Wir relevant ist das Thema vor Ort?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Was benötigen wie/Sie für die Rolle des Ansprechpartners?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Was sollte neben E-Tretrollern (vgl. weitere Fahrzeuge) noch bespielt werden?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Ist die Integration in Programme/Verkehrssicherheitstage wie „Fahrrad, aber sicher!“ sinnvoll?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+mj-lt"/>
              <a:buAutoNum type="arabicParenR"/>
            </a:pPr>
            <a:endParaRPr lang="de-DE" sz="1400" b="1" dirty="0">
              <a:solidFill>
                <a:srgbClr val="009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7121900" cy="321110"/>
          </a:xfrm>
        </p:spPr>
        <p:txBody>
          <a:bodyPr/>
          <a:lstStyle/>
          <a:p>
            <a:r>
              <a:rPr lang="de-DE" sz="1600" b="1" dirty="0"/>
              <a:t>Rolle der Landesverkehrswacht und Kreis- und Ortsverkehrswachten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16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3062CE5-A45F-46B4-8B5A-A1C44073E292}"/>
              </a:ext>
            </a:extLst>
          </p:cNvPr>
          <p:cNvSpPr/>
          <p:nvPr/>
        </p:nvSpPr>
        <p:spPr>
          <a:xfrm>
            <a:off x="650631" y="1406322"/>
            <a:ext cx="7429499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Aufklärung vor Ort, Hilfestellungen und Empfehlungen 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1. Vor erstmaliger Benutzung sollte man sich mit dem E-Tretroller im Schonraum vertraut machen.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2. Es empfiehlt sich erst im öffentlichen Straßenverkehr zu fahren, wenn man sich sicher fühlt und Anfahren, Bremsen, Kurvenfahren, Zielbremsen, Ausweichen und Gefahrenbremsen bewältigen kann.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3. Zu beachten ist, dass Handzeichen und Schulterblick, je nach E-Tretroller, größere Schwierigkeiten insbesondere beim Rechtsabbiegen bereiten können.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4. Es besteht keine Helmpflicht, aber, Helme retten Leben!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+mj-lt"/>
              <a:buAutoNum type="arabicParenR"/>
            </a:pPr>
            <a:endParaRPr lang="de-DE" sz="1400" b="1" dirty="0">
              <a:solidFill>
                <a:srgbClr val="009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8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ECFF19-2DCC-42BA-A823-D5D371F23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0" dirty="0"/>
              <a:t>Vielen Dank für Ihre Aufmerksamkeit!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F6D11B-6711-49B8-970D-219444AB4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7" t="31006" r="46730" b="19822"/>
          <a:stretch/>
        </p:blipFill>
        <p:spPr>
          <a:xfrm>
            <a:off x="8187289" y="994301"/>
            <a:ext cx="798450" cy="10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i="1" dirty="0"/>
              <a:t>Neue </a:t>
            </a:r>
            <a:r>
              <a:rPr lang="de-DE" sz="1600" b="1" dirty="0"/>
              <a:t>Mobilitätsform in aller Munde und mit diversen Meinungen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2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F92449-7A22-4287-8728-B2101EAD5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5" t="44538" r="60012" b="19748"/>
          <a:stretch/>
        </p:blipFill>
        <p:spPr>
          <a:xfrm>
            <a:off x="1292468" y="1265558"/>
            <a:ext cx="2967235" cy="357847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28E8057-2DD6-472A-A8D0-854D40C9EAED}"/>
              </a:ext>
            </a:extLst>
          </p:cNvPr>
          <p:cNvSpPr/>
          <p:nvPr/>
        </p:nvSpPr>
        <p:spPr>
          <a:xfrm>
            <a:off x="1107831" y="5017973"/>
            <a:ext cx="620736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„(Dieses) Einmann-Teufelsgefährt könnte das städtische Leben mit neuem Terror überziehen“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(New York Herald, </a:t>
            </a: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1916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Chef der </a:t>
            </a: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Kassenärztlichen Bundesverein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igung (KVB), </a:t>
            </a: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Andreas Gassen, will E-Tretroller verbieten lassen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(München, Merkur, </a:t>
            </a: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Siegfried Brockmann (UDV) </a:t>
            </a:r>
            <a:r>
              <a:rPr lang="de-DE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"Ein Verbot der E-Tretroller so kurz nach der Einführung zu fordern, ist Quatsch</a:t>
            </a:r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(Berlin, </a:t>
            </a:r>
            <a:r>
              <a:rPr lang="de-DE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30455B1-1D49-4646-88C7-CB067324FE4E}"/>
              </a:ext>
            </a:extLst>
          </p:cNvPr>
          <p:cNvSpPr/>
          <p:nvPr/>
        </p:nvSpPr>
        <p:spPr>
          <a:xfrm>
            <a:off x="1222131" y="4974012"/>
            <a:ext cx="6207369" cy="1667471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979DA1-D198-4E2F-9249-C8F71DDAAE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48" r="29237" b="837"/>
          <a:stretch/>
        </p:blipFill>
        <p:spPr>
          <a:xfrm>
            <a:off x="4339463" y="1295526"/>
            <a:ext cx="2954216" cy="35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b="1" dirty="0"/>
              <a:t>Leihanbieter und Durchdringung in Deutschland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3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9DA149-729B-4966-B228-8BFCA121A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16" t="30497" r="44423" b="11434"/>
          <a:stretch/>
        </p:blipFill>
        <p:spPr>
          <a:xfrm>
            <a:off x="756267" y="1058944"/>
            <a:ext cx="4554285" cy="5517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75F91C-285E-4582-884E-8568BC32DB91}"/>
              </a:ext>
            </a:extLst>
          </p:cNvPr>
          <p:cNvSpPr txBox="1"/>
          <p:nvPr/>
        </p:nvSpPr>
        <p:spPr>
          <a:xfrm>
            <a:off x="5882054" y="2039253"/>
            <a:ext cx="26464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In Niedersachsen waren zum August E-Tretroller als Leihfahrzeuge bisher nur in Hannover über Tier erhältlich</a:t>
            </a: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Weitere Städte und Anbieter werden sukzessive mit E-Tretroller als Leihfahrzeuge folgen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145B92A-211B-42BC-A951-FBB8B0E4B88F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927838" y="2628901"/>
            <a:ext cx="2954216" cy="356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77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b="1" dirty="0"/>
              <a:t>Aktuelle Situation – Fehlverhalten und Unfallzahlen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4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905608" y="1603375"/>
            <a:ext cx="6770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Häufiges Fehlverhalten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Nutzer mit Einführung der neuen Mobilität, weil die gesetzliche Regelungen nicht bekannt sind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Fahren auf Gehwegen und in Fußgängerzonen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Fahren zu zweit auf E-Tretroller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Fahren unter Alkoholeinfluss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Handzeichen</a:t>
            </a:r>
          </a:p>
        </p:txBody>
      </p:sp>
      <p:pic>
        <p:nvPicPr>
          <p:cNvPr id="8" name="Grafik 7" descr="Hochspannung">
            <a:extLst>
              <a:ext uri="{FF2B5EF4-FFF2-40B4-BE49-F238E27FC236}">
                <a16:creationId xmlns:a16="http://schemas.microsoft.com/office/drawing/2014/main" id="{56D9AE72-F645-4A80-8B77-5DD1CA353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4078" y="2492375"/>
            <a:ext cx="715584" cy="71558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1390309" y="3784910"/>
            <a:ext cx="6770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Laut einzelnen Medienberichten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derzeit höhere Unfallzahlen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(u.a. auch Alleinunfälle); bspw. in Hamburg; aber die von manchen befürchteten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massenhaften Unfälle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den Einzug der E-Tretroller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bislang ausgeblieben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1390308" y="5091196"/>
            <a:ext cx="6770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Verletzungsrisiken wie beim Radverkehr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(Kopfverletzungen, Knochenbrüche), bei deutlich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höherer Durchschnittsgeschwindigkeit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1926573" y="6060598"/>
            <a:ext cx="4714859" cy="30777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spcBef>
                <a:spcPts val="1800"/>
              </a:spcBef>
              <a:spcAft>
                <a:spcPts val="1200"/>
              </a:spcAft>
              <a:buClr>
                <a:srgbClr val="009051"/>
              </a:buClr>
              <a:buFont typeface="Wingdings" panose="05000000000000000000" pitchFamily="2" charset="2"/>
              <a:buChar char="è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Aufklärung und Informationen sind erforderlich!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b="1" dirty="0"/>
              <a:t>Definition der Fahrzeuge und Anforderungen - </a:t>
            </a:r>
            <a:r>
              <a:rPr lang="de-DE" sz="1600" dirty="0"/>
              <a:t>Elektrokleinstfahrzeuge-Verordnung [</a:t>
            </a:r>
            <a:r>
              <a:rPr lang="de-DE" sz="1600" dirty="0" err="1"/>
              <a:t>eKFV</a:t>
            </a:r>
            <a:r>
              <a:rPr lang="de-DE" sz="1600" dirty="0"/>
              <a:t>]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5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905608" y="1603375"/>
            <a:ext cx="69756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Verordnung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definiert Elektrokleinstfahrzeuge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genau (vgl. § 1); u.a.: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Kraftfahrzeug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mit elektrischem Antrieb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weniger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km/h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mehr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km/h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Lenk-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Haltestange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Sitz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mehr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kg</a:t>
            </a:r>
          </a:p>
          <a:p>
            <a:pPr>
              <a:spcBef>
                <a:spcPts val="600"/>
              </a:spcBef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905608" y="3363420"/>
            <a:ext cx="697569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Verordnung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bestimmt Anforderungen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Inbetriebnahme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(vgl. § 2 bis § 7); u.a.: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Versicherungsplakette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(Kennzeichen)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Fabrikschild mit Genehmigungsnummer der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Allgemeinen Betriebserlaubnis (ABE)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Kennzeichnung als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Elektrokleinstfahrzeug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voneinander unabhängig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Bremsen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Klingel/Glocke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1428123" y="5700985"/>
            <a:ext cx="651959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200"/>
              </a:spcAft>
              <a:buClr>
                <a:srgbClr val="009051"/>
              </a:buClr>
              <a:buFont typeface="Wingdings" panose="05000000000000000000" pitchFamily="2" charset="2"/>
              <a:buChar char="è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jedes, durch einen Elektromotor angetrieben Fahrzeug/Gefährt fällt unter die Verordnung!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b="1" dirty="0"/>
              <a:t>Zulässige Verkehrsflächen </a:t>
            </a:r>
            <a:r>
              <a:rPr lang="de-DE" sz="1600" dirty="0"/>
              <a:t>–</a:t>
            </a:r>
            <a:r>
              <a:rPr lang="de-DE" sz="1600" b="1" dirty="0"/>
              <a:t> </a:t>
            </a:r>
            <a:r>
              <a:rPr lang="de-DE" sz="1600" dirty="0"/>
              <a:t>Elektrokleinstfahrzeuge-Verordnung [</a:t>
            </a:r>
            <a:r>
              <a:rPr lang="de-DE" sz="1600" dirty="0" err="1"/>
              <a:t>eKFV</a:t>
            </a:r>
            <a:r>
              <a:rPr lang="de-DE" sz="1600" dirty="0"/>
              <a:t>]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6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905607" y="1691298"/>
            <a:ext cx="71569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dirty="0">
                <a:latin typeface="Arial" panose="020B0604020202020204" pitchFamily="34" charset="0"/>
              </a:rPr>
              <a:t>§ 10 Zulässige Verkehrsflächen 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altLang="de-DE" sz="1300" u="sng" dirty="0">
                <a:latin typeface="Arial" panose="020B0604020202020204" pitchFamily="34" charset="0"/>
              </a:rPr>
              <a:t>Innerhalb geschlossener Ortschaften </a:t>
            </a:r>
            <a:r>
              <a:rPr lang="de-DE" altLang="de-DE" sz="1300" dirty="0">
                <a:latin typeface="Arial" panose="020B0604020202020204" pitchFamily="34" charset="0"/>
              </a:rPr>
              <a:t>dürfen Elektrokleinstfahrzeuge </a:t>
            </a:r>
            <a:r>
              <a:rPr lang="de-DE" altLang="de-DE" sz="1300" b="1" dirty="0">
                <a:latin typeface="Arial" panose="020B0604020202020204" pitchFamily="34" charset="0"/>
              </a:rPr>
              <a:t>nur baulich angelegte Radwege</a:t>
            </a:r>
            <a:r>
              <a:rPr lang="de-DE" altLang="de-DE" sz="1300" dirty="0">
                <a:latin typeface="Arial" panose="020B0604020202020204" pitchFamily="34" charset="0"/>
              </a:rPr>
              <a:t>, darunter </a:t>
            </a:r>
            <a:r>
              <a:rPr lang="de-DE" altLang="de-DE" sz="1300" b="1" dirty="0">
                <a:latin typeface="Arial" panose="020B0604020202020204" pitchFamily="34" charset="0"/>
              </a:rPr>
              <a:t>auch gemeinsame Geh- und Radwege </a:t>
            </a:r>
            <a:r>
              <a:rPr lang="de-DE" altLang="de-DE" sz="1300" dirty="0">
                <a:latin typeface="Arial" panose="020B0604020202020204" pitchFamily="34" charset="0"/>
              </a:rPr>
              <a:t>und die dem Radverkehr zugeteilte Verkehrsfläche </a:t>
            </a:r>
            <a:r>
              <a:rPr lang="de-DE" altLang="de-DE" sz="1300" b="1" dirty="0">
                <a:latin typeface="Arial" panose="020B0604020202020204" pitchFamily="34" charset="0"/>
              </a:rPr>
              <a:t>getrennter Rad- und Gehwege</a:t>
            </a:r>
            <a:r>
              <a:rPr lang="de-DE" altLang="de-DE" sz="1300" dirty="0">
                <a:latin typeface="Arial" panose="020B0604020202020204" pitchFamily="34" charset="0"/>
              </a:rPr>
              <a:t>, sowie </a:t>
            </a:r>
            <a:r>
              <a:rPr lang="de-DE" altLang="de-DE" sz="1300" b="1" dirty="0">
                <a:latin typeface="Arial" panose="020B0604020202020204" pitchFamily="34" charset="0"/>
              </a:rPr>
              <a:t>Radfahrstreifen</a:t>
            </a:r>
            <a:r>
              <a:rPr lang="de-DE" altLang="de-DE" sz="1300" dirty="0">
                <a:latin typeface="Arial" panose="020B0604020202020204" pitchFamily="34" charset="0"/>
              </a:rPr>
              <a:t> und </a:t>
            </a:r>
            <a:r>
              <a:rPr lang="de-DE" altLang="de-DE" sz="1300" b="1" dirty="0">
                <a:latin typeface="Arial" panose="020B0604020202020204" pitchFamily="34" charset="0"/>
              </a:rPr>
              <a:t>Fahrradstraßen</a:t>
            </a:r>
            <a:r>
              <a:rPr lang="de-DE" altLang="de-DE" sz="1300" dirty="0">
                <a:latin typeface="Arial" panose="020B0604020202020204" pitchFamily="34" charset="0"/>
              </a:rPr>
              <a:t> befahren. Wenn solche nicht vorhanden sind, </a:t>
            </a:r>
            <a:r>
              <a:rPr lang="de-DE" altLang="de-DE" sz="1300" b="1" dirty="0">
                <a:latin typeface="Arial" panose="020B0604020202020204" pitchFamily="34" charset="0"/>
              </a:rPr>
              <a:t>darf auf Fahrbahnen oder in verkehrsberuhigten Bereichen gefahren werden</a:t>
            </a:r>
            <a:r>
              <a:rPr lang="de-DE" altLang="de-DE" sz="1300" dirty="0">
                <a:latin typeface="Arial" panose="020B0604020202020204" pitchFamily="34" charset="0"/>
              </a:rPr>
              <a:t>. 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altLang="de-DE" sz="1300" dirty="0">
                <a:latin typeface="Arial" panose="020B0604020202020204" pitchFamily="34" charset="0"/>
              </a:rPr>
              <a:t> </a:t>
            </a:r>
            <a:r>
              <a:rPr lang="de-DE" altLang="de-DE" sz="1300" u="sng" dirty="0">
                <a:latin typeface="Arial" panose="020B0604020202020204" pitchFamily="34" charset="0"/>
              </a:rPr>
              <a:t>Außerhalb geschlossener Ortschaften </a:t>
            </a:r>
            <a:r>
              <a:rPr lang="de-DE" altLang="de-DE" sz="1300" dirty="0">
                <a:latin typeface="Arial" panose="020B0604020202020204" pitchFamily="34" charset="0"/>
              </a:rPr>
              <a:t>dürfen </a:t>
            </a:r>
            <a:r>
              <a:rPr lang="de-DE" altLang="de-DE" sz="1300" dirty="0" err="1">
                <a:latin typeface="Arial" panose="020B0604020202020204" pitchFamily="34" charset="0"/>
              </a:rPr>
              <a:t>Elektrokleinstfahrzeuge</a:t>
            </a:r>
            <a:r>
              <a:rPr lang="de-DE" altLang="de-DE" sz="1300" dirty="0">
                <a:latin typeface="Arial" panose="020B0604020202020204" pitchFamily="34" charset="0"/>
              </a:rPr>
              <a:t> </a:t>
            </a:r>
            <a:r>
              <a:rPr lang="de-DE" altLang="de-DE" sz="1300" b="1" dirty="0">
                <a:latin typeface="Arial" panose="020B0604020202020204" pitchFamily="34" charset="0"/>
              </a:rPr>
              <a:t>nur baulich angelegte Radwege</a:t>
            </a:r>
            <a:r>
              <a:rPr lang="de-DE" altLang="de-DE" sz="1300" dirty="0">
                <a:latin typeface="Arial" panose="020B0604020202020204" pitchFamily="34" charset="0"/>
              </a:rPr>
              <a:t>, darunter </a:t>
            </a:r>
            <a:r>
              <a:rPr lang="de-DE" altLang="de-DE" sz="1300" b="1" dirty="0">
                <a:latin typeface="Arial" panose="020B0604020202020204" pitchFamily="34" charset="0"/>
              </a:rPr>
              <a:t>auch gemeinsame Geh- und Radwege </a:t>
            </a:r>
            <a:r>
              <a:rPr lang="de-DE" altLang="de-DE" sz="1300" dirty="0">
                <a:latin typeface="Arial" panose="020B0604020202020204" pitchFamily="34" charset="0"/>
              </a:rPr>
              <a:t>und die dem Radverkehr zugeteilte Verkehrsfläche </a:t>
            </a:r>
            <a:r>
              <a:rPr lang="de-DE" altLang="de-DE" sz="1300" b="1" dirty="0">
                <a:latin typeface="Arial" panose="020B0604020202020204" pitchFamily="34" charset="0"/>
              </a:rPr>
              <a:t>getrennter Rad- und Gehwege</a:t>
            </a:r>
            <a:r>
              <a:rPr lang="de-DE" altLang="de-DE" sz="1300" dirty="0">
                <a:latin typeface="Arial" panose="020B0604020202020204" pitchFamily="34" charset="0"/>
              </a:rPr>
              <a:t>, sowie </a:t>
            </a:r>
            <a:r>
              <a:rPr lang="de-DE" altLang="de-DE" sz="1300" b="1" dirty="0">
                <a:latin typeface="Arial" panose="020B0604020202020204" pitchFamily="34" charset="0"/>
              </a:rPr>
              <a:t>Radfahrstreifen</a:t>
            </a:r>
            <a:r>
              <a:rPr lang="de-DE" altLang="de-DE" sz="1300" dirty="0">
                <a:latin typeface="Arial" panose="020B0604020202020204" pitchFamily="34" charset="0"/>
              </a:rPr>
              <a:t> in Verbindung mit, </a:t>
            </a:r>
            <a:r>
              <a:rPr lang="de-DE" altLang="de-DE" sz="1300" b="1" dirty="0">
                <a:latin typeface="Arial" panose="020B0604020202020204" pitchFamily="34" charset="0"/>
              </a:rPr>
              <a:t>Fahrradstraßen</a:t>
            </a:r>
            <a:r>
              <a:rPr lang="de-DE" altLang="de-DE" sz="1300" dirty="0">
                <a:latin typeface="Arial" panose="020B0604020202020204" pitchFamily="34" charset="0"/>
              </a:rPr>
              <a:t> und S</a:t>
            </a:r>
            <a:r>
              <a:rPr lang="de-DE" altLang="de-DE" sz="1300" b="1" dirty="0">
                <a:latin typeface="Arial" panose="020B0604020202020204" pitchFamily="34" charset="0"/>
              </a:rPr>
              <a:t>eitenstreifen</a:t>
            </a:r>
            <a:r>
              <a:rPr lang="de-DE" altLang="de-DE" sz="1300" dirty="0">
                <a:latin typeface="Arial" panose="020B0604020202020204" pitchFamily="34" charset="0"/>
              </a:rPr>
              <a:t> befahren. Wenn solche nicht vorhanden sind, </a:t>
            </a:r>
            <a:r>
              <a:rPr lang="de-DE" altLang="de-DE" sz="1300" b="1" dirty="0">
                <a:latin typeface="Arial" panose="020B0604020202020204" pitchFamily="34" charset="0"/>
              </a:rPr>
              <a:t>darf auf Fahrbahnen</a:t>
            </a:r>
            <a:r>
              <a:rPr lang="de-DE" altLang="de-DE" sz="1300" dirty="0">
                <a:latin typeface="Arial" panose="020B0604020202020204" pitchFamily="34" charset="0"/>
              </a:rPr>
              <a:t> gefahren werden.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altLang="de-DE" sz="1300" dirty="0">
                <a:latin typeface="Arial" panose="020B0604020202020204" pitchFamily="34" charset="0"/>
              </a:rPr>
              <a:t>Für das </a:t>
            </a:r>
            <a:r>
              <a:rPr lang="de-DE" altLang="de-DE" sz="1300" b="1" dirty="0">
                <a:latin typeface="Arial" panose="020B0604020202020204" pitchFamily="34" charset="0"/>
              </a:rPr>
              <a:t>Befahren von anderen Verkehrsflächen </a:t>
            </a:r>
            <a:r>
              <a:rPr lang="de-DE" altLang="de-DE" sz="1300" dirty="0">
                <a:latin typeface="Arial" panose="020B0604020202020204" pitchFamily="34" charset="0"/>
              </a:rPr>
              <a:t>können Ausnahmen zugelassen werden. Eine Zulassung kann durch Anordnung des Zusatzzeichens bekannt gegeben werden.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78848E-1F83-4CDE-A0CE-68F9AA9FF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5" y="4273062"/>
            <a:ext cx="575982" cy="57598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1987061" y="5645953"/>
            <a:ext cx="4468741" cy="30777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200"/>
              </a:spcAft>
              <a:buClr>
                <a:srgbClr val="009051"/>
              </a:buClr>
              <a:buFont typeface="Wingdings" panose="05000000000000000000" pitchFamily="2" charset="2"/>
              <a:buChar char="è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Fahren nur auf Radwegen oder der Fahrbahn!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6975694" cy="321110"/>
          </a:xfrm>
        </p:spPr>
        <p:txBody>
          <a:bodyPr/>
          <a:lstStyle/>
          <a:p>
            <a:r>
              <a:rPr lang="de-DE" sz="1600" b="1" dirty="0"/>
              <a:t>Weitere Regelungen </a:t>
            </a:r>
            <a:r>
              <a:rPr lang="de-DE" sz="1600" dirty="0"/>
              <a:t>– Elektrokleinstfahrzeuge-Verordnung [</a:t>
            </a:r>
            <a:r>
              <a:rPr lang="de-DE" sz="1600" dirty="0" err="1"/>
              <a:t>eKFV</a:t>
            </a:r>
            <a:r>
              <a:rPr lang="de-DE" sz="1600" dirty="0"/>
              <a:t>]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7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949568" y="1717671"/>
            <a:ext cx="69756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Einzeln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hintereinander fahren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nicht anhängen ( § 11eKFV)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Möglichst weit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rechts fahren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Handzeichen geben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wenn kein Fahrtrichtungsanzeiger vorhanden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Auf Radverkehr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Rücksicht nehmen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nicht behindern oder gefährden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Abstellen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analog der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für Fahrräder geltenden Vorschriften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Verboten dürfen Elektrokleinfahrzeuge geschoben/getragen werden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Verbote für den Radverkehr gelten auch für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Elektrokleinstfahrzeuge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Lichtzeichen gelten auch für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Elektrokleinstfahrzeuge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Hochspannung">
            <a:extLst>
              <a:ext uri="{FF2B5EF4-FFF2-40B4-BE49-F238E27FC236}">
                <a16:creationId xmlns:a16="http://schemas.microsoft.com/office/drawing/2014/main" id="{DB82EC31-8761-4440-82CA-186A51C96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8543">
            <a:off x="7130031" y="1544071"/>
            <a:ext cx="728552" cy="7285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8BCA555-FE5C-4A1C-815E-58607B869E5F}"/>
              </a:ext>
            </a:extLst>
          </p:cNvPr>
          <p:cNvSpPr/>
          <p:nvPr/>
        </p:nvSpPr>
        <p:spPr>
          <a:xfrm>
            <a:off x="2014505" y="5452479"/>
            <a:ext cx="3685026" cy="307777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9051"/>
              </a:buClr>
              <a:buFont typeface="Wingdings" panose="05000000000000000000" pitchFamily="2" charset="2"/>
              <a:buChar char="è"/>
            </a:pPr>
            <a:r>
              <a:rPr lang="de-DE" sz="1400" b="1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 gilt auch für E-Tretroller!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5" y="554853"/>
            <a:ext cx="7121900" cy="321110"/>
          </a:xfrm>
        </p:spPr>
        <p:txBody>
          <a:bodyPr/>
          <a:lstStyle/>
          <a:p>
            <a:r>
              <a:rPr lang="de-DE" sz="1600" b="1" dirty="0"/>
              <a:t>Das Wichtigste auf einen Blick (1/4)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8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2554156-2456-4EA3-BE04-FC53BE03E0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1" y="2778332"/>
            <a:ext cx="617220" cy="609600"/>
          </a:xfrm>
          <a:prstGeom prst="rect">
            <a:avLst/>
          </a:prstGeom>
          <a:noFill/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069B3DE-C180-498F-A5A5-E48FE51D13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21" y="3853864"/>
            <a:ext cx="524510" cy="542290"/>
          </a:xfrm>
          <a:prstGeom prst="rect">
            <a:avLst/>
          </a:prstGeom>
          <a:noFill/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E3F9699-D7B0-4A1A-80D0-9F2BA9ECC0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3" y="4862086"/>
            <a:ext cx="624205" cy="609600"/>
          </a:xfrm>
          <a:prstGeom prst="rect">
            <a:avLst/>
          </a:prstGeom>
          <a:noFill/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100364-6CFC-4BF0-84FD-56B6E2E87114}"/>
              </a:ext>
            </a:extLst>
          </p:cNvPr>
          <p:cNvSpPr/>
          <p:nvPr/>
        </p:nvSpPr>
        <p:spPr>
          <a:xfrm>
            <a:off x="1299850" y="2778332"/>
            <a:ext cx="6207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E-Tretroller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muss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grundsätzlich auf den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Radverkehrsflächen gefahren werden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Ist keine Radverkehrsfläche vorhanden ist die Fahrbahn zu nutzen.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4225198-17B5-4907-A139-23242E640B39}"/>
              </a:ext>
            </a:extLst>
          </p:cNvPr>
          <p:cNvSpPr/>
          <p:nvPr/>
        </p:nvSpPr>
        <p:spPr>
          <a:xfrm>
            <a:off x="1276276" y="3713547"/>
            <a:ext cx="6207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Für den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Radverkehr ggf. freigegebene Zonen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(bspw. Einbahnstraße) sind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für E-Tretroller nicht freigegeben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es sei denn, das ist über ein Sonderzeichen erlaubt. I.d.R. ist das Fahren in Fußgängerzonen verboten.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C02D594-B1F4-4BF8-9EC3-00FFAAB8ED0E}"/>
              </a:ext>
            </a:extLst>
          </p:cNvPr>
          <p:cNvSpPr/>
          <p:nvPr/>
        </p:nvSpPr>
        <p:spPr>
          <a:xfrm>
            <a:off x="1299849" y="4862086"/>
            <a:ext cx="6207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gemeinsamen Geh- und Radwegen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hat der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Fußverkehr Vorrang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; er darf weder behindert noch gefährdet werden.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B8053F0-B05A-4A7F-9D5D-77DD45CB2BF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57316" r="57943" b="22145"/>
          <a:stretch/>
        </p:blipFill>
        <p:spPr>
          <a:xfrm>
            <a:off x="1014021" y="1765983"/>
            <a:ext cx="643255" cy="550545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53062CE5-A45F-46B4-8B5A-A1C44073E292}"/>
              </a:ext>
            </a:extLst>
          </p:cNvPr>
          <p:cNvSpPr/>
          <p:nvPr/>
        </p:nvSpPr>
        <p:spPr>
          <a:xfrm>
            <a:off x="1276275" y="1714053"/>
            <a:ext cx="6207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E-Tretroller (Elektrokleinstfahrzeuge)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gelten als Kraftfahrzeuge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In Folge sind für E-Tretroller eine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Haftpflichtversicherung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und eine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Betriebserlaubnis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zwingend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 Voraussetzung für eine Nutzung.</a:t>
            </a:r>
          </a:p>
        </p:txBody>
      </p:sp>
      <p:pic>
        <p:nvPicPr>
          <p:cNvPr id="25" name="Grafik 24" descr="Hochspannung">
            <a:extLst>
              <a:ext uri="{FF2B5EF4-FFF2-40B4-BE49-F238E27FC236}">
                <a16:creationId xmlns:a16="http://schemas.microsoft.com/office/drawing/2014/main" id="{3BD520F3-46CF-4349-AE21-81ABF1216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6647" y="2672348"/>
            <a:ext cx="715584" cy="715584"/>
          </a:xfrm>
          <a:prstGeom prst="rect">
            <a:avLst/>
          </a:prstGeom>
        </p:spPr>
      </p:pic>
      <p:pic>
        <p:nvPicPr>
          <p:cNvPr id="26" name="Grafik 25" descr="Hochspannung">
            <a:extLst>
              <a:ext uri="{FF2B5EF4-FFF2-40B4-BE49-F238E27FC236}">
                <a16:creationId xmlns:a16="http://schemas.microsoft.com/office/drawing/2014/main" id="{0F35D154-6EF3-4828-991A-C803FB964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5900" y="3767217"/>
            <a:ext cx="715584" cy="7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8F935-3282-4BC1-8709-CAA96CF3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14" y="554853"/>
            <a:ext cx="7139485" cy="321110"/>
          </a:xfrm>
        </p:spPr>
        <p:txBody>
          <a:bodyPr/>
          <a:lstStyle/>
          <a:p>
            <a:r>
              <a:rPr lang="de-DE" sz="1600" b="1" dirty="0"/>
              <a:t>Das Wichtigste auf einen Blick (2/4)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235124-12C7-49DE-A685-CD0A27ED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5" y="281365"/>
            <a:ext cx="6810232" cy="305489"/>
          </a:xfrm>
        </p:spPr>
        <p:txBody>
          <a:bodyPr/>
          <a:lstStyle/>
          <a:p>
            <a:r>
              <a:rPr lang="de-DE" sz="1800" b="0" dirty="0"/>
              <a:t>E-Tretroller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EDCAF8-99B0-48A4-B525-4C9148B4D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36399" y="6699573"/>
            <a:ext cx="307601" cy="158427"/>
          </a:xfrm>
          <a:solidFill>
            <a:srgbClr val="C00000"/>
          </a:solidFill>
        </p:spPr>
        <p:txBody>
          <a:bodyPr/>
          <a:lstStyle/>
          <a:p>
            <a:pPr algn="ctr"/>
            <a:fld id="{CA0BF0B4-4046-4CB3-8E9D-7B4604567476}" type="slidenum">
              <a:rPr lang="de-DE" smtClean="0">
                <a:solidFill>
                  <a:schemeClr val="bg1"/>
                </a:solidFill>
              </a:rPr>
              <a:pPr algn="ctr"/>
              <a:t>9</a:t>
            </a:fld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18B2B9C-7CC2-478D-850E-97275844DF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9" y="1729740"/>
            <a:ext cx="655320" cy="655320"/>
          </a:xfrm>
          <a:prstGeom prst="rect">
            <a:avLst/>
          </a:prstGeom>
          <a:noFill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1C62C23-3030-40FA-B003-12DD8A02E8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9" y="2585431"/>
            <a:ext cx="632460" cy="632460"/>
          </a:xfrm>
          <a:prstGeom prst="rect">
            <a:avLst/>
          </a:prstGeom>
          <a:noFill/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A6E396B-1397-4A5A-B63C-ADC86628D4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9" y="3500477"/>
            <a:ext cx="632460" cy="632460"/>
          </a:xfrm>
          <a:prstGeom prst="rect">
            <a:avLst/>
          </a:prstGeom>
          <a:noFill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80DBE6D-4C99-4B3E-B0B1-C2B222EEADB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8" y="5135448"/>
            <a:ext cx="748030" cy="651510"/>
          </a:xfrm>
          <a:prstGeom prst="rect">
            <a:avLst/>
          </a:prstGeom>
          <a:noFill/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8DB81585-B292-4E7A-9AF2-BC534CDF176A}"/>
              </a:ext>
            </a:extLst>
          </p:cNvPr>
          <p:cNvSpPr/>
          <p:nvPr/>
        </p:nvSpPr>
        <p:spPr>
          <a:xfrm>
            <a:off x="1299850" y="1811178"/>
            <a:ext cx="6207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dürfen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keine weiteren Personen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auf dem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E-Tretroller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mitgenommen werden.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312A7CA-F26B-4DD6-B4D6-05A1A7A4FF40}"/>
              </a:ext>
            </a:extLst>
          </p:cNvPr>
          <p:cNvSpPr/>
          <p:nvPr/>
        </p:nvSpPr>
        <p:spPr>
          <a:xfrm>
            <a:off x="1299849" y="2640051"/>
            <a:ext cx="6207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Nutzung eines Mobiltelefons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ohne Freisprecheinrichtung ist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verboten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(Bußgeld 100 Euro und 1 Punkt).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F92D0D2-ABEC-470A-B4B5-A4F28C111E0F}"/>
              </a:ext>
            </a:extLst>
          </p:cNvPr>
          <p:cNvSpPr/>
          <p:nvPr/>
        </p:nvSpPr>
        <p:spPr>
          <a:xfrm>
            <a:off x="1282264" y="3500477"/>
            <a:ext cx="6207369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gelten die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gleichen Promillegrenzen wie beim Autofahren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0,0 Promille bis 21 Jahre bzw. Ende Probezeit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&gt; 0,5 Promille = Ordnungswidrigkeit; hohes Bußgeld , Punkte und Fahrverbot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&gt; 1,1 Promille = Straftat (beim Unfall schon ab 0,3 Promille).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CDBF0B5-3541-438E-9A84-762E4CB2E694}"/>
              </a:ext>
            </a:extLst>
          </p:cNvPr>
          <p:cNvSpPr/>
          <p:nvPr/>
        </p:nvSpPr>
        <p:spPr>
          <a:xfrm>
            <a:off x="1299848" y="5307315"/>
            <a:ext cx="6207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E-Tretroller dürfen (erst) ab 14 Jahren gefahren werden.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 descr="Hochspannung">
            <a:extLst>
              <a:ext uri="{FF2B5EF4-FFF2-40B4-BE49-F238E27FC236}">
                <a16:creationId xmlns:a16="http://schemas.microsoft.com/office/drawing/2014/main" id="{B3F4A0E9-12A1-4987-B824-28A49B5B7E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8847" y="3381306"/>
            <a:ext cx="715584" cy="715584"/>
          </a:xfrm>
          <a:prstGeom prst="rect">
            <a:avLst/>
          </a:prstGeom>
        </p:spPr>
      </p:pic>
      <p:pic>
        <p:nvPicPr>
          <p:cNvPr id="31" name="Grafik 30" descr="Hochspannung">
            <a:extLst>
              <a:ext uri="{FF2B5EF4-FFF2-40B4-BE49-F238E27FC236}">
                <a16:creationId xmlns:a16="http://schemas.microsoft.com/office/drawing/2014/main" id="{75D279A8-9015-4746-A436-ADD1F4574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8847" y="1750879"/>
            <a:ext cx="715584" cy="7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10f3e66599c097a53e40e5d2f2972fedc3aab0"/>
</p:tagLst>
</file>

<file path=ppt/theme/theme1.xml><?xml version="1.0" encoding="utf-8"?>
<a:theme xmlns:a="http://schemas.openxmlformats.org/drawingml/2006/main" name="LVW-Folienmast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W_Folienmaster.potx" id="{1008C117-75C8-4B65-A28B-46B0AB6F5B83}" vid="{740B2C8A-8BC3-4D20-8D25-6E52E4B18C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LVW_Folienmaster</Template>
  <TotalTime>0</TotalTime>
  <Words>1230</Words>
  <Application>Microsoft Office PowerPoint</Application>
  <PresentationFormat>Bildschirmpräsentation (4:3)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LVW-Folienmaster</vt:lpstr>
      <vt:lpstr>PowerPoint-Präsentation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E-Tretroller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Engel, Monika</dc:creator>
  <cp:lastModifiedBy>Tim Hey</cp:lastModifiedBy>
  <cp:revision>374</cp:revision>
  <cp:lastPrinted>2019-09-16T10:38:49Z</cp:lastPrinted>
  <dcterms:created xsi:type="dcterms:W3CDTF">2019-01-13T12:57:01Z</dcterms:created>
  <dcterms:modified xsi:type="dcterms:W3CDTF">2019-11-19T11:38:58Z</dcterms:modified>
</cp:coreProperties>
</file>